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68" r:id="rId2"/>
    <p:sldId id="258" r:id="rId3"/>
    <p:sldId id="269" r:id="rId4"/>
    <p:sldId id="271" r:id="rId5"/>
    <p:sldId id="286" r:id="rId6"/>
    <p:sldId id="270" r:id="rId7"/>
    <p:sldId id="272" r:id="rId8"/>
    <p:sldId id="273" r:id="rId9"/>
    <p:sldId id="274" r:id="rId10"/>
    <p:sldId id="275" r:id="rId11"/>
    <p:sldId id="276" r:id="rId12"/>
    <p:sldId id="278" r:id="rId13"/>
    <p:sldId id="326" r:id="rId14"/>
    <p:sldId id="301" r:id="rId15"/>
    <p:sldId id="302" r:id="rId16"/>
    <p:sldId id="303" r:id="rId17"/>
    <p:sldId id="304" r:id="rId18"/>
    <p:sldId id="350" r:id="rId19"/>
    <p:sldId id="277" r:id="rId20"/>
    <p:sldId id="279" r:id="rId21"/>
    <p:sldId id="280" r:id="rId22"/>
    <p:sldId id="281" r:id="rId23"/>
    <p:sldId id="282" r:id="rId24"/>
    <p:sldId id="283" r:id="rId25"/>
    <p:sldId id="284" r:id="rId26"/>
    <p:sldId id="285" r:id="rId27"/>
    <p:sldId id="287" r:id="rId28"/>
    <p:sldId id="290" r:id="rId29"/>
    <p:sldId id="299" r:id="rId30"/>
    <p:sldId id="292" r:id="rId31"/>
    <p:sldId id="338" r:id="rId32"/>
    <p:sldId id="293" r:id="rId33"/>
    <p:sldId id="294" r:id="rId34"/>
    <p:sldId id="295" r:id="rId35"/>
    <p:sldId id="296" r:id="rId36"/>
    <p:sldId id="298" r:id="rId37"/>
    <p:sldId id="297" r:id="rId38"/>
    <p:sldId id="300" r:id="rId39"/>
    <p:sldId id="307" r:id="rId40"/>
    <p:sldId id="313" r:id="rId41"/>
    <p:sldId id="353" r:id="rId42"/>
    <p:sldId id="314" r:id="rId43"/>
    <p:sldId id="308" r:id="rId44"/>
    <p:sldId id="309" r:id="rId45"/>
    <p:sldId id="310" r:id="rId46"/>
    <p:sldId id="315" r:id="rId47"/>
    <p:sldId id="316" r:id="rId48"/>
    <p:sldId id="311" r:id="rId49"/>
    <p:sldId id="312" r:id="rId50"/>
    <p:sldId id="318" r:id="rId51"/>
    <p:sldId id="317" r:id="rId52"/>
    <p:sldId id="319" r:id="rId53"/>
    <p:sldId id="321" r:id="rId54"/>
    <p:sldId id="333" r:id="rId55"/>
    <p:sldId id="322" r:id="rId56"/>
    <p:sldId id="323" r:id="rId57"/>
    <p:sldId id="327" r:id="rId58"/>
    <p:sldId id="351" r:id="rId59"/>
    <p:sldId id="349" r:id="rId60"/>
    <p:sldId id="325" r:id="rId61"/>
    <p:sldId id="335" r:id="rId62"/>
    <p:sldId id="334" r:id="rId63"/>
    <p:sldId id="336" r:id="rId64"/>
    <p:sldId id="337" r:id="rId65"/>
    <p:sldId id="324" r:id="rId66"/>
    <p:sldId id="339" r:id="rId67"/>
    <p:sldId id="340" r:id="rId68"/>
    <p:sldId id="341" r:id="rId69"/>
    <p:sldId id="342" r:id="rId70"/>
    <p:sldId id="343" r:id="rId71"/>
    <p:sldId id="344" r:id="rId72"/>
    <p:sldId id="345" r:id="rId73"/>
    <p:sldId id="346" r:id="rId74"/>
    <p:sldId id="347" r:id="rId75"/>
    <p:sldId id="289" r:id="rId76"/>
    <p:sldId id="288" r:id="rId77"/>
    <p:sldId id="291" r:id="rId78"/>
    <p:sldId id="328" r:id="rId79"/>
    <p:sldId id="332" r:id="rId80"/>
    <p:sldId id="330" r:id="rId81"/>
    <p:sldId id="331" r:id="rId82"/>
    <p:sldId id="329" r:id="rId83"/>
    <p:sldId id="352" r:id="rId84"/>
    <p:sldId id="348" r:id="rId85"/>
  </p:sldIdLst>
  <p:sldSz cx="12192000" cy="6858000"/>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A13EE0-8C87-4597-BE5C-9B45B934F947}">
          <p14:sldIdLst>
            <p14:sldId id="268"/>
            <p14:sldId id="258"/>
            <p14:sldId id="269"/>
            <p14:sldId id="271"/>
            <p14:sldId id="286"/>
          </p14:sldIdLst>
        </p14:section>
        <p14:section name="Checking for NULL-values" id="{461DCE65-E445-4288-A1E2-C1E43EA2425E}">
          <p14:sldIdLst>
            <p14:sldId id="270"/>
            <p14:sldId id="272"/>
            <p14:sldId id="273"/>
            <p14:sldId id="274"/>
            <p14:sldId id="275"/>
            <p14:sldId id="276"/>
            <p14:sldId id="278"/>
            <p14:sldId id="326"/>
          </p14:sldIdLst>
        </p14:section>
        <p14:section name="Null-related exceptions" id="{64D307C9-40B5-4429-BF2A-BC7C2355A619}">
          <p14:sldIdLst>
            <p14:sldId id="301"/>
            <p14:sldId id="302"/>
            <p14:sldId id="303"/>
            <p14:sldId id="304"/>
            <p14:sldId id="350"/>
          </p14:sldIdLst>
        </p14:section>
        <p14:section name="Nullable value types" id="{16D41814-5A0E-49F8-B768-BC7AFB09474E}">
          <p14:sldIdLst>
            <p14:sldId id="277"/>
            <p14:sldId id="279"/>
            <p14:sldId id="280"/>
            <p14:sldId id="281"/>
            <p14:sldId id="282"/>
            <p14:sldId id="283"/>
            <p14:sldId id="284"/>
            <p14:sldId id="285"/>
          </p14:sldIdLst>
        </p14:section>
        <p14:section name="Nullability static analysis" id="{8244C0A4-2A7A-4611-B79F-49CF5DCAB5D6}">
          <p14:sldIdLst>
            <p14:sldId id="287"/>
          </p14:sldIdLst>
        </p14:section>
        <p14:section name="Nullable reference types - Introduction" id="{C91A41E5-DAC5-4BFF-BB24-42BCBB777023}">
          <p14:sldIdLst>
            <p14:sldId id="290"/>
          </p14:sldIdLst>
        </p14:section>
        <p14:section name="Nullable reference types - Nullable contexts" id="{479B50D5-787F-45AB-B11F-C0FA8E73AF68}">
          <p14:sldIdLst>
            <p14:sldId id="299"/>
            <p14:sldId id="292"/>
            <p14:sldId id="338"/>
            <p14:sldId id="293"/>
            <p14:sldId id="294"/>
            <p14:sldId id="295"/>
            <p14:sldId id="296"/>
            <p14:sldId id="298"/>
            <p14:sldId id="297"/>
            <p14:sldId id="300"/>
          </p14:sldIdLst>
        </p14:section>
        <p14:section name="Nullable reference types - Nullable annotation context" id="{27A6D348-5CC1-4845-A8FE-09813395EDA0}">
          <p14:sldIdLst>
            <p14:sldId id="307"/>
            <p14:sldId id="313"/>
            <p14:sldId id="353"/>
            <p14:sldId id="314"/>
            <p14:sldId id="308"/>
            <p14:sldId id="309"/>
            <p14:sldId id="310"/>
            <p14:sldId id="315"/>
            <p14:sldId id="316"/>
            <p14:sldId id="311"/>
            <p14:sldId id="312"/>
            <p14:sldId id="318"/>
            <p14:sldId id="317"/>
            <p14:sldId id="319"/>
            <p14:sldId id="321"/>
            <p14:sldId id="333"/>
            <p14:sldId id="322"/>
            <p14:sldId id="323"/>
            <p14:sldId id="327"/>
          </p14:sldIdLst>
        </p14:section>
        <p14:section name="NRT special cases" id="{D1371088-3197-4EAE-8388-A9DD2D496057}">
          <p14:sldIdLst>
            <p14:sldId id="351"/>
            <p14:sldId id="349"/>
          </p14:sldIdLst>
        </p14:section>
        <p14:section name="NRT Migration best practices" id="{09A8914D-657A-4C44-96BB-391237995896}">
          <p14:sldIdLst>
            <p14:sldId id="325"/>
            <p14:sldId id="335"/>
            <p14:sldId id="334"/>
            <p14:sldId id="336"/>
            <p14:sldId id="337"/>
          </p14:sldIdLst>
        </p14:section>
        <p14:section name="NRT and Entity Framework Core" id="{E7124EF8-809F-4BB1-924E-F4D474C28F1F}">
          <p14:sldIdLst>
            <p14:sldId id="324"/>
            <p14:sldId id="339"/>
            <p14:sldId id="340"/>
            <p14:sldId id="341"/>
            <p14:sldId id="342"/>
            <p14:sldId id="343"/>
            <p14:sldId id="344"/>
            <p14:sldId id="345"/>
            <p14:sldId id="346"/>
            <p14:sldId id="347"/>
          </p14:sldIdLst>
        </p14:section>
        <p14:section name="NULL references and required data" id="{926E10CC-B19B-463F-A01D-2D74C9844D42}">
          <p14:sldIdLst>
            <p14:sldId id="289"/>
            <p14:sldId id="288"/>
          </p14:sldIdLst>
        </p14:section>
        <p14:section name="Functional programming practices" id="{0360092E-B6A4-48D6-BAF5-92EBFD96EBE4}">
          <p14:sldIdLst>
            <p14:sldId id="291"/>
            <p14:sldId id="328"/>
            <p14:sldId id="332"/>
            <p14:sldId id="330"/>
            <p14:sldId id="331"/>
            <p14:sldId id="329"/>
          </p14:sldIdLst>
        </p14:section>
        <p14:section name="P/Invoke" id="{493B75AB-2514-4D7C-9837-ACD52D9627C0}">
          <p14:sldIdLst>
            <p14:sldId id="352"/>
          </p14:sldIdLst>
        </p14:section>
        <p14:section name="Ending" id="{3734B7E6-358E-4DC1-AD72-334DF13B5782}">
          <p14:sldIdLst>
            <p14:sldId id="3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3" autoAdjust="0"/>
    <p:restoredTop sz="96357" autoAdjust="0"/>
  </p:normalViewPr>
  <p:slideViewPr>
    <p:cSldViewPr snapToGrid="0" showGuides="1">
      <p:cViewPr varScale="1">
        <p:scale>
          <a:sx n="110" d="100"/>
          <a:sy n="110" d="100"/>
        </p:scale>
        <p:origin x="57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3647"/>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3647"/>
          </a:xfrm>
          <a:prstGeom prst="rect">
            <a:avLst/>
          </a:prstGeom>
        </p:spPr>
        <p:txBody>
          <a:bodyPr vert="horz" lIns="92546" tIns="46273" rIns="92546" bIns="46273" rtlCol="0"/>
          <a:lstStyle>
            <a:lvl1pPr algn="r">
              <a:defRPr sz="1200"/>
            </a:lvl1pPr>
          </a:lstStyle>
          <a:p>
            <a:fld id="{E6F93605-0C0C-4258-9724-5F2F9BB3BC90}" type="datetimeFigureOut">
              <a:rPr lang="en-US" smtClean="0"/>
              <a:t>5/30/2025</a:t>
            </a:fld>
            <a:endParaRPr lang="en-US"/>
          </a:p>
        </p:txBody>
      </p:sp>
      <p:sp>
        <p:nvSpPr>
          <p:cNvPr id="4" name="Footer Placeholder 3"/>
          <p:cNvSpPr>
            <a:spLocks noGrp="1"/>
          </p:cNvSpPr>
          <p:nvPr>
            <p:ph type="ftr" sz="quarter" idx="2"/>
          </p:nvPr>
        </p:nvSpPr>
        <p:spPr>
          <a:xfrm>
            <a:off x="0" y="8777193"/>
            <a:ext cx="3013763" cy="463646"/>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3"/>
            <a:ext cx="3013763" cy="463646"/>
          </a:xfrm>
          <a:prstGeom prst="rect">
            <a:avLst/>
          </a:prstGeom>
        </p:spPr>
        <p:txBody>
          <a:bodyPr vert="horz" lIns="92546" tIns="46273" rIns="92546" bIns="46273"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3647"/>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3647"/>
          </a:xfrm>
          <a:prstGeom prst="rect">
            <a:avLst/>
          </a:prstGeom>
        </p:spPr>
        <p:txBody>
          <a:bodyPr vert="horz" lIns="92546" tIns="46273" rIns="92546" bIns="46273" rtlCol="0"/>
          <a:lstStyle>
            <a:lvl1pPr algn="r">
              <a:defRPr sz="1200"/>
            </a:lvl1pPr>
          </a:lstStyle>
          <a:p>
            <a:fld id="{28F31B3D-E4E3-4A80-AB70-C5564C267266}" type="datetimeFigureOut">
              <a:rPr lang="en-US" smtClean="0"/>
              <a:t>5/30/2025</a:t>
            </a:fld>
            <a:endParaRPr lang="en-US"/>
          </a:p>
        </p:txBody>
      </p:sp>
      <p:sp>
        <p:nvSpPr>
          <p:cNvPr id="4" name="Slide Image Placeholder 3"/>
          <p:cNvSpPr>
            <a:spLocks noGrp="1" noRot="1" noChangeAspect="1"/>
          </p:cNvSpPr>
          <p:nvPr>
            <p:ph type="sldImg" idx="2"/>
          </p:nvPr>
        </p:nvSpPr>
        <p:spPr>
          <a:xfrm>
            <a:off x="706438" y="1155700"/>
            <a:ext cx="5541962" cy="3117850"/>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447153"/>
            <a:ext cx="5563870" cy="3118783"/>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3"/>
            <a:ext cx="3013763" cy="463646"/>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3"/>
            <a:ext cx="3013763" cy="463646"/>
          </a:xfrm>
          <a:prstGeom prst="rect">
            <a:avLst/>
          </a:prstGeom>
        </p:spPr>
        <p:txBody>
          <a:bodyPr vert="horz" lIns="92546" tIns="46273" rIns="92546" bIns="46273"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5/30/2025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5/30/2025</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5/30/2025</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5/30/2025</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dotnet/csharplang/blob/main/meetings/2019/LDM-2019-12-18.md#va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earn.microsoft.com/en-us/dotnet/csharp/language-reference/compiler-messages/nullable-warning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u-HU" dirty="0"/>
              <a:t>NULL</a:t>
            </a:r>
            <a:endParaRPr lang="en-US" dirty="0"/>
          </a:p>
        </p:txBody>
      </p:sp>
      <p:sp>
        <p:nvSpPr>
          <p:cNvPr id="3" name="Subtitle 2"/>
          <p:cNvSpPr>
            <a:spLocks noGrp="1"/>
          </p:cNvSpPr>
          <p:nvPr>
            <p:ph type="subTitle" idx="1"/>
          </p:nvPr>
        </p:nvSpPr>
        <p:spPr/>
        <p:txBody>
          <a:bodyPr/>
          <a:lstStyle/>
          <a:p>
            <a:r>
              <a:rPr lang="hu-HU" dirty="0"/>
              <a:t>The </a:t>
            </a:r>
            <a:r>
              <a:rPr lang="hu-HU" dirty="0" err="1"/>
              <a:t>definitive</a:t>
            </a:r>
            <a:r>
              <a:rPr lang="hu-HU" dirty="0"/>
              <a:t> </a:t>
            </a:r>
            <a:r>
              <a:rPr lang="hu-HU" dirty="0" err="1"/>
              <a:t>guide</a:t>
            </a:r>
            <a:r>
              <a:rPr lang="hu-HU" dirty="0"/>
              <a:t> </a:t>
            </a:r>
            <a:r>
              <a:rPr lang="hu-HU" dirty="0" err="1"/>
              <a:t>about</a:t>
            </a:r>
            <a:r>
              <a:rPr lang="hu-HU" dirty="0"/>
              <a:t> </a:t>
            </a:r>
            <a:r>
              <a:rPr lang="hu-HU" dirty="0" err="1"/>
              <a:t>nothing</a:t>
            </a:r>
            <a:endParaRPr lang="en-US" dirty="0"/>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1425-8A52-7B08-E352-F8A89866B8B7}"/>
              </a:ext>
            </a:extLst>
          </p:cNvPr>
          <p:cNvSpPr>
            <a:spLocks noGrp="1"/>
          </p:cNvSpPr>
          <p:nvPr>
            <p:ph type="title"/>
          </p:nvPr>
        </p:nvSpPr>
        <p:spPr/>
        <p:txBody>
          <a:bodyPr>
            <a:normAutofit/>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7AE046CB-1E87-3A98-650F-23AB87AC37A7}"/>
              </a:ext>
            </a:extLst>
          </p:cNvPr>
          <p:cNvSpPr>
            <a:spLocks noGrp="1"/>
          </p:cNvSpPr>
          <p:nvPr>
            <p:ph idx="1"/>
          </p:nvPr>
        </p:nvSpPr>
        <p:spPr/>
        <p:txBody>
          <a:bodyPr>
            <a:normAutofit fontScale="85000" lnSpcReduction="20000"/>
          </a:bodyPr>
          <a:lstStyle/>
          <a:p>
            <a:r>
              <a:rPr lang="hu-HU" dirty="0"/>
              <a:t>C# 7.0 </a:t>
            </a:r>
            <a:r>
              <a:rPr lang="hu-HU" dirty="0" err="1"/>
              <a:t>introduces</a:t>
            </a:r>
            <a:r>
              <a:rPr lang="hu-HU" dirty="0"/>
              <a:t> </a:t>
            </a:r>
            <a:r>
              <a:rPr lang="hu-HU" dirty="0" err="1"/>
              <a:t>pattern</a:t>
            </a:r>
            <a:r>
              <a:rPr lang="hu-HU" dirty="0"/>
              <a:t> </a:t>
            </a:r>
            <a:r>
              <a:rPr lang="hu-HU" dirty="0" err="1"/>
              <a:t>matching</a:t>
            </a:r>
            <a:r>
              <a:rPr lang="hu-HU" dirty="0"/>
              <a:t>:</a:t>
            </a:r>
          </a:p>
          <a:p>
            <a:pPr marL="320040" lvl="1" indent="0">
              <a:buNone/>
            </a:pP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s = </a:t>
            </a:r>
            <a:r>
              <a:rPr lang="hu-HU" sz="1600" dirty="0" err="1">
                <a:latin typeface="Courier New" panose="02070309020205020404" pitchFamily="49" charset="0"/>
                <a:cs typeface="Courier New" panose="02070309020205020404" pitchFamily="49" charset="0"/>
              </a:rPr>
              <a:t>Students.FirstOrDefault</a:t>
            </a:r>
            <a:r>
              <a:rPr lang="hu-HU" sz="1600" dirty="0">
                <a:latin typeface="Courier New" panose="02070309020205020404" pitchFamily="49" charset="0"/>
                <a:cs typeface="Courier New" panose="02070309020205020404" pitchFamily="49" charset="0"/>
              </a:rPr>
              <a:t>(x =&gt; </a:t>
            </a:r>
            <a:r>
              <a:rPr lang="hu-HU" sz="1600" dirty="0" err="1">
                <a:latin typeface="Courier New" panose="02070309020205020404" pitchFamily="49" charset="0"/>
                <a:cs typeface="Courier New" panose="02070309020205020404" pitchFamily="49" charset="0"/>
              </a:rPr>
              <a:t>x.Id</a:t>
            </a:r>
            <a:r>
              <a:rPr lang="hu-HU" sz="1600" dirty="0">
                <a:latin typeface="Courier New" panose="02070309020205020404" pitchFamily="49" charset="0"/>
                <a:cs typeface="Courier New" panose="02070309020205020404" pitchFamily="49" charset="0"/>
              </a:rPr>
              <a:t> == 123);</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is null) {</a:t>
            </a:r>
          </a:p>
          <a:p>
            <a:pPr marL="594360" lvl="2" indent="0">
              <a:buNone/>
            </a:pPr>
            <a:r>
              <a:rPr lang="hu-HU" sz="1600" dirty="0" err="1">
                <a:latin typeface="Courier New" panose="02070309020205020404" pitchFamily="49" charset="0"/>
                <a:cs typeface="Courier New" panose="02070309020205020404" pitchFamily="49" charset="0"/>
              </a:rPr>
              <a:t>return</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FindStudentResult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FindStudentResult.Errors.StudentNotFound</a:t>
            </a:r>
            <a:r>
              <a:rPr lang="hu-HU" sz="1600" dirty="0">
                <a:latin typeface="Courier New" panose="02070309020205020404" pitchFamily="49" charset="0"/>
                <a:cs typeface="Courier New" panose="02070309020205020404" pitchFamily="49" charset="0"/>
              </a:rPr>
              <a:t>);</a:t>
            </a:r>
          </a:p>
          <a:p>
            <a:pPr marL="320040" lvl="1" indent="0">
              <a:buNone/>
            </a:pPr>
            <a:r>
              <a:rPr lang="hu-HU" sz="1600" dirty="0">
                <a:latin typeface="Courier New" panose="02070309020205020404" pitchFamily="49" charset="0"/>
                <a:cs typeface="Courier New" panose="02070309020205020404" pitchFamily="49" charset="0"/>
              </a:rPr>
              <a:t>}</a:t>
            </a:r>
          </a:p>
          <a:p>
            <a:r>
              <a:rPr lang="hu-HU" dirty="0" err="1"/>
              <a:t>Lowered</a:t>
            </a:r>
            <a:r>
              <a:rPr lang="hu-HU" dirty="0"/>
              <a:t> </a:t>
            </a:r>
            <a:r>
              <a:rPr lang="hu-HU" dirty="0" err="1"/>
              <a:t>as</a:t>
            </a:r>
            <a:r>
              <a:rPr lang="hu-HU" dirty="0"/>
              <a:t>:</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)s == null)</a:t>
            </a:r>
          </a:p>
          <a:p>
            <a:r>
              <a:rPr lang="hu-HU" sz="2000" dirty="0" err="1">
                <a:cs typeface="Courier New" panose="02070309020205020404" pitchFamily="49" charset="0"/>
              </a:rPr>
              <a:t>Checking</a:t>
            </a:r>
            <a:r>
              <a:rPr lang="hu-HU" sz="2000" dirty="0">
                <a:cs typeface="Courier New" panose="02070309020205020404" pitchFamily="49" charset="0"/>
              </a:rPr>
              <a:t> </a:t>
            </a:r>
            <a:r>
              <a:rPr lang="hu-HU" sz="2000" dirty="0" err="1">
                <a:cs typeface="Courier New" panose="02070309020205020404" pitchFamily="49" charset="0"/>
              </a:rPr>
              <a:t>for</a:t>
            </a:r>
            <a:r>
              <a:rPr lang="hu-HU" sz="2000" dirty="0">
                <a:cs typeface="Courier New" panose="02070309020205020404" pitchFamily="49" charset="0"/>
              </a:rPr>
              <a:t> </a:t>
            </a:r>
            <a:r>
              <a:rPr lang="hu-HU" sz="2000" dirty="0" err="1">
                <a:cs typeface="Courier New" panose="02070309020205020404" pitchFamily="49" charset="0"/>
              </a:rPr>
              <a:t>not</a:t>
            </a:r>
            <a:r>
              <a:rPr lang="hu-HU" sz="2000" dirty="0">
                <a:cs typeface="Courier New" panose="02070309020205020404" pitchFamily="49" charset="0"/>
              </a:rPr>
              <a:t> null in C# 7.0, 7.1, 7.2, 7.3, 8:</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is null))</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is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is {})</a:t>
            </a:r>
          </a:p>
          <a:p>
            <a:r>
              <a:rPr lang="hu-HU" dirty="0" err="1"/>
              <a:t>Negated</a:t>
            </a:r>
            <a:r>
              <a:rPr lang="hu-HU" dirty="0"/>
              <a:t> </a:t>
            </a:r>
            <a:r>
              <a:rPr lang="hu-HU" dirty="0" err="1"/>
              <a:t>patterns</a:t>
            </a:r>
            <a:r>
              <a:rPr lang="hu-HU" dirty="0"/>
              <a:t> </a:t>
            </a:r>
            <a:r>
              <a:rPr lang="hu-HU" dirty="0" err="1"/>
              <a:t>are</a:t>
            </a:r>
            <a:r>
              <a:rPr lang="hu-HU" dirty="0"/>
              <a:t> </a:t>
            </a:r>
            <a:r>
              <a:rPr lang="hu-HU" dirty="0" err="1"/>
              <a:t>introduced</a:t>
            </a:r>
            <a:r>
              <a:rPr lang="hu-HU" dirty="0"/>
              <a:t> in C# 9:</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is </a:t>
            </a:r>
            <a:r>
              <a:rPr lang="hu-HU" sz="1600" dirty="0" err="1">
                <a:latin typeface="Courier New" panose="02070309020205020404" pitchFamily="49" charset="0"/>
                <a:cs typeface="Courier New" panose="02070309020205020404" pitchFamily="49" charset="0"/>
              </a:rPr>
              <a:t>not</a:t>
            </a:r>
            <a:r>
              <a:rPr lang="hu-HU" sz="1600" dirty="0">
                <a:latin typeface="Courier New" panose="02070309020205020404" pitchFamily="49" charset="0"/>
                <a:cs typeface="Courier New" panose="02070309020205020404" pitchFamily="49" charset="0"/>
              </a:rPr>
              <a:t> null)</a:t>
            </a:r>
          </a:p>
          <a:p>
            <a:endParaRPr lang="hu-HU"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8315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CDC6-7F50-46F6-3F65-3ABE1AD0303E}"/>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5EC23783-4827-93D0-59E0-CE3DB42E88A1}"/>
              </a:ext>
            </a:extLst>
          </p:cNvPr>
          <p:cNvSpPr>
            <a:spLocks noGrp="1"/>
          </p:cNvSpPr>
          <p:nvPr>
            <p:ph idx="1"/>
          </p:nvPr>
        </p:nvSpPr>
        <p:spPr/>
        <p:txBody>
          <a:bodyPr>
            <a:normAutofit fontScale="85000" lnSpcReduction="20000"/>
          </a:bodyPr>
          <a:lstStyle/>
          <a:p>
            <a:pPr marL="0" indent="0">
              <a:buNone/>
            </a:pPr>
            <a:r>
              <a:rPr lang="hu-HU" dirty="0"/>
              <a:t>Null-</a:t>
            </a:r>
            <a:r>
              <a:rPr lang="hu-HU" dirty="0" err="1"/>
              <a:t>safe</a:t>
            </a:r>
            <a:r>
              <a:rPr lang="hu-HU" dirty="0"/>
              <a:t> </a:t>
            </a:r>
            <a:r>
              <a:rPr lang="hu-HU" dirty="0" err="1"/>
              <a:t>member</a:t>
            </a:r>
            <a:r>
              <a:rPr lang="hu-HU" dirty="0"/>
              <a:t> </a:t>
            </a:r>
            <a:r>
              <a:rPr lang="hu-HU" dirty="0" err="1"/>
              <a:t>checking</a:t>
            </a:r>
            <a:r>
              <a:rPr lang="hu-HU" dirty="0"/>
              <a:t> and </a:t>
            </a:r>
            <a:r>
              <a:rPr lang="hu-HU" dirty="0" err="1"/>
              <a:t>accessing</a:t>
            </a:r>
            <a:endParaRPr lang="hu-HU" dirty="0"/>
          </a:p>
          <a:p>
            <a:r>
              <a:rPr lang="hu-HU" dirty="0" err="1"/>
              <a:t>Before</a:t>
            </a:r>
            <a:r>
              <a:rPr lang="hu-HU" dirty="0"/>
              <a:t> C# 6:</a:t>
            </a:r>
          </a:p>
          <a:p>
            <a:pPr marL="320040" lvl="1" indent="0">
              <a:buNone/>
            </a:pPr>
            <a:r>
              <a:rPr lang="hu-HU" sz="1600" dirty="0">
                <a:latin typeface="Courier New" panose="02070309020205020404" pitchFamily="49" charset="0"/>
                <a:cs typeface="Courier New" panose="02070309020205020404" pitchFamily="49" charset="0"/>
              </a:rPr>
              <a:t>var </a:t>
            </a:r>
            <a:r>
              <a:rPr lang="hu-HU" sz="1600" dirty="0" err="1">
                <a:latin typeface="Courier New" panose="02070309020205020404" pitchFamily="49" charset="0"/>
                <a:cs typeface="Courier New" panose="02070309020205020404" pitchFamily="49" charset="0"/>
              </a:rPr>
              <a:t>result</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)a != null &amp;&amp;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a.b</a:t>
            </a:r>
            <a:r>
              <a:rPr lang="hu-HU" sz="1600" dirty="0">
                <a:latin typeface="Courier New" panose="02070309020205020404" pitchFamily="49" charset="0"/>
                <a:cs typeface="Courier New" panose="02070309020205020404" pitchFamily="49" charset="0"/>
              </a:rPr>
              <a:t> != null ? </a:t>
            </a:r>
            <a:r>
              <a:rPr lang="hu-HU" sz="1600" dirty="0" err="1">
                <a:latin typeface="Courier New" panose="02070309020205020404" pitchFamily="49" charset="0"/>
                <a:cs typeface="Courier New" panose="02070309020205020404" pitchFamily="49" charset="0"/>
              </a:rPr>
              <a:t>a.b.c</a:t>
            </a:r>
            <a:r>
              <a:rPr lang="hu-HU" sz="1600" dirty="0">
                <a:latin typeface="Courier New" panose="02070309020205020404" pitchFamily="49" charset="0"/>
                <a:cs typeface="Courier New" panose="02070309020205020404" pitchFamily="49" charset="0"/>
              </a:rPr>
              <a:t> : null</a:t>
            </a:r>
          </a:p>
          <a:p>
            <a:r>
              <a:rPr lang="hu-HU" dirty="0"/>
              <a:t>C# 6 </a:t>
            </a:r>
            <a:r>
              <a:rPr lang="hu-HU" dirty="0" err="1"/>
              <a:t>introduced</a:t>
            </a:r>
            <a:r>
              <a:rPr lang="hu-HU" dirty="0"/>
              <a:t> </a:t>
            </a:r>
            <a:r>
              <a:rPr lang="hu-HU" dirty="0" err="1"/>
              <a:t>short-circuiting</a:t>
            </a:r>
            <a:r>
              <a:rPr lang="hu-HU" dirty="0"/>
              <a:t> null-</a:t>
            </a:r>
            <a:r>
              <a:rPr lang="hu-HU" dirty="0" err="1"/>
              <a:t>conditional</a:t>
            </a:r>
            <a:r>
              <a:rPr lang="hu-HU" dirty="0"/>
              <a:t> </a:t>
            </a:r>
            <a:r>
              <a:rPr lang="hu-HU" dirty="0" err="1"/>
              <a:t>member</a:t>
            </a:r>
            <a:r>
              <a:rPr lang="hu-HU" dirty="0"/>
              <a:t> </a:t>
            </a:r>
            <a:r>
              <a:rPr lang="hu-HU" dirty="0" err="1"/>
              <a:t>accessor</a:t>
            </a:r>
            <a:r>
              <a:rPr lang="hu-HU" dirty="0"/>
              <a:t> and </a:t>
            </a:r>
            <a:r>
              <a:rPr lang="hu-HU" dirty="0" err="1"/>
              <a:t>indexer</a:t>
            </a:r>
            <a:r>
              <a:rPr lang="hu-HU" dirty="0"/>
              <a:t>:</a:t>
            </a:r>
          </a:p>
          <a:p>
            <a:pPr marL="320040" lvl="1" indent="0">
              <a:buNone/>
            </a:pPr>
            <a:r>
              <a:rPr lang="hu-HU" sz="1600" dirty="0">
                <a:latin typeface="Courier New" panose="02070309020205020404" pitchFamily="49" charset="0"/>
                <a:cs typeface="Courier New" panose="02070309020205020404" pitchFamily="49" charset="0"/>
              </a:rPr>
              <a:t>var </a:t>
            </a:r>
            <a:r>
              <a:rPr lang="hu-HU" sz="1600" dirty="0" err="1">
                <a:latin typeface="Courier New" panose="02070309020205020404" pitchFamily="49" charset="0"/>
                <a:cs typeface="Courier New" panose="02070309020205020404" pitchFamily="49" charset="0"/>
              </a:rPr>
              <a:t>result</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a?.b?.c</a:t>
            </a:r>
            <a:endParaRPr lang="hu-HU" sz="1600" dirty="0">
              <a:latin typeface="Courier New" panose="02070309020205020404" pitchFamily="49" charset="0"/>
              <a:cs typeface="Courier New" panose="02070309020205020404" pitchFamily="49" charset="0"/>
            </a:endParaRPr>
          </a:p>
          <a:p>
            <a:pPr marL="320040" lvl="1" indent="0">
              <a:buNone/>
            </a:pPr>
            <a:r>
              <a:rPr lang="hu-HU" sz="1600" dirty="0" err="1">
                <a:latin typeface="Courier New" panose="02070309020205020404" pitchFamily="49" charset="0"/>
                <a:cs typeface="Courier New" panose="02070309020205020404" pitchFamily="49" charset="0"/>
              </a:rPr>
              <a:t>PropertyChanged</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Invoke</a:t>
            </a:r>
            <a:r>
              <a:rPr lang="hu-HU" sz="1600" dirty="0">
                <a:latin typeface="Courier New" panose="02070309020205020404" pitchFamily="49" charset="0"/>
                <a:cs typeface="Courier New" panose="02070309020205020404" pitchFamily="49" charset="0"/>
              </a:rPr>
              <a:t>(…);</a:t>
            </a:r>
          </a:p>
          <a:p>
            <a:pPr marL="320040" lvl="1" indent="0">
              <a:buNone/>
            </a:pPr>
            <a:r>
              <a:rPr lang="hu-HU" sz="1600" dirty="0">
                <a:latin typeface="Courier New" panose="02070309020205020404" pitchFamily="49" charset="0"/>
                <a:cs typeface="Courier New" panose="02070309020205020404" pitchFamily="49" charset="0"/>
              </a:rPr>
              <a:t>var </a:t>
            </a:r>
            <a:r>
              <a:rPr lang="hu-HU" sz="1600" dirty="0" err="1">
                <a:latin typeface="Courier New" panose="02070309020205020404" pitchFamily="49" charset="0"/>
                <a:cs typeface="Courier New" panose="02070309020205020404" pitchFamily="49" charset="0"/>
              </a:rPr>
              <a:t>value</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someDictionary</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key</a:t>
            </a:r>
            <a:r>
              <a:rPr lang="hu-HU" sz="1600" dirty="0">
                <a:latin typeface="Courier New" panose="02070309020205020404" pitchFamily="49" charset="0"/>
                <a:cs typeface="Courier New" panose="02070309020205020404" pitchFamily="49" charset="0"/>
              </a:rPr>
              <a:t>"]</a:t>
            </a:r>
          </a:p>
          <a:p>
            <a:r>
              <a:rPr lang="hu-HU" dirty="0"/>
              <a:t>C# 9.0 </a:t>
            </a:r>
            <a:r>
              <a:rPr lang="hu-HU" dirty="0" err="1"/>
              <a:t>pattern</a:t>
            </a:r>
            <a:r>
              <a:rPr lang="hu-HU" dirty="0"/>
              <a:t> </a:t>
            </a:r>
            <a:r>
              <a:rPr lang="hu-HU" dirty="0" err="1"/>
              <a:t>matching</a:t>
            </a:r>
            <a:r>
              <a:rPr lang="hu-HU" dirty="0"/>
              <a:t> </a:t>
            </a:r>
            <a:r>
              <a:rPr lang="hu-HU" dirty="0" err="1"/>
              <a:t>can</a:t>
            </a:r>
            <a:r>
              <a:rPr lang="hu-HU" dirty="0"/>
              <a:t> </a:t>
            </a:r>
            <a:r>
              <a:rPr lang="hu-HU" dirty="0" err="1"/>
              <a:t>also</a:t>
            </a:r>
            <a:r>
              <a:rPr lang="hu-HU" dirty="0"/>
              <a:t> be </a:t>
            </a:r>
            <a:r>
              <a:rPr lang="hu-HU" dirty="0" err="1"/>
              <a:t>used</a:t>
            </a:r>
            <a:r>
              <a:rPr lang="hu-HU" dirty="0"/>
              <a:t> </a:t>
            </a:r>
            <a:r>
              <a:rPr lang="hu-HU" dirty="0" err="1"/>
              <a:t>for</a:t>
            </a:r>
            <a:r>
              <a:rPr lang="hu-HU" dirty="0"/>
              <a:t> null-</a:t>
            </a:r>
            <a:r>
              <a:rPr lang="hu-HU" dirty="0" err="1"/>
              <a:t>checking</a:t>
            </a:r>
            <a:r>
              <a:rPr lang="hu-HU" dirty="0"/>
              <a:t> </a:t>
            </a:r>
            <a:r>
              <a:rPr lang="hu-HU" dirty="0" err="1"/>
              <a:t>properties</a:t>
            </a:r>
            <a:r>
              <a:rPr lang="hu-HU" dirty="0"/>
              <a:t>:</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is { </a:t>
            </a:r>
            <a:r>
              <a:rPr lang="hu-HU" sz="1600" dirty="0" err="1">
                <a:latin typeface="Courier New" panose="02070309020205020404" pitchFamily="49" charset="0"/>
                <a:cs typeface="Courier New" panose="02070309020205020404" pitchFamily="49" charset="0"/>
              </a:rPr>
              <a:t>Gradebook</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not</a:t>
            </a:r>
            <a:r>
              <a:rPr lang="hu-HU" sz="1600" dirty="0">
                <a:latin typeface="Courier New" panose="02070309020205020404" pitchFamily="49" charset="0"/>
                <a:cs typeface="Courier New" panose="02070309020205020404" pitchFamily="49" charset="0"/>
              </a:rPr>
              <a:t> null })</a:t>
            </a:r>
          </a:p>
          <a:p>
            <a:pPr marL="320040" lvl="1" indent="0">
              <a:buNone/>
            </a:pP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equivalent</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to</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if</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student</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Gradebook</a:t>
            </a:r>
            <a:r>
              <a:rPr lang="hu-HU" sz="1600" dirty="0">
                <a:solidFill>
                  <a:srgbClr val="00B0F0"/>
                </a:solidFill>
                <a:latin typeface="Courier New" panose="02070309020205020404" pitchFamily="49" charset="0"/>
                <a:cs typeface="Courier New" panose="02070309020205020404" pitchFamily="49" charset="0"/>
              </a:rPr>
              <a:t> is </a:t>
            </a:r>
            <a:r>
              <a:rPr lang="hu-HU" sz="1600" dirty="0" err="1">
                <a:solidFill>
                  <a:srgbClr val="00B0F0"/>
                </a:solidFill>
                <a:latin typeface="Courier New" panose="02070309020205020404" pitchFamily="49" charset="0"/>
                <a:cs typeface="Courier New" panose="02070309020205020404" pitchFamily="49" charset="0"/>
              </a:rPr>
              <a:t>not</a:t>
            </a:r>
            <a:r>
              <a:rPr lang="hu-HU" sz="1600" dirty="0">
                <a:solidFill>
                  <a:srgbClr val="00B0F0"/>
                </a:solidFill>
                <a:latin typeface="Courier New" panose="02070309020205020404" pitchFamily="49" charset="0"/>
                <a:cs typeface="Courier New" panose="02070309020205020404" pitchFamily="49" charset="0"/>
              </a:rPr>
              <a:t> null)</a:t>
            </a:r>
          </a:p>
          <a:p>
            <a:r>
              <a:rPr lang="hu-HU" dirty="0">
                <a:latin typeface="+mj-lt"/>
                <a:cs typeface="Courier New" panose="02070309020205020404" pitchFamily="49" charset="0"/>
              </a:rPr>
              <a:t>C# 7.0 </a:t>
            </a:r>
            <a:r>
              <a:rPr lang="hu-HU" dirty="0" err="1">
                <a:latin typeface="+mj-lt"/>
                <a:cs typeface="Courier New" panose="02070309020205020404" pitchFamily="49" charset="0"/>
              </a:rPr>
              <a:t>introduced</a:t>
            </a:r>
            <a:r>
              <a:rPr lang="hu-HU" dirty="0">
                <a:latin typeface="+mj-lt"/>
                <a:cs typeface="Courier New" panose="02070309020205020404" pitchFamily="49" charset="0"/>
              </a:rPr>
              <a:t> </a:t>
            </a:r>
            <a:r>
              <a:rPr lang="hu-HU" dirty="0" err="1">
                <a:latin typeface="+mj-lt"/>
                <a:cs typeface="Courier New" panose="02070309020205020404" pitchFamily="49" charset="0"/>
              </a:rPr>
              <a:t>throw</a:t>
            </a:r>
            <a:r>
              <a:rPr lang="hu-HU" dirty="0">
                <a:latin typeface="+mj-lt"/>
                <a:cs typeface="Courier New" panose="02070309020205020404" pitchFamily="49" charset="0"/>
              </a:rPr>
              <a:t> </a:t>
            </a:r>
            <a:r>
              <a:rPr lang="hu-HU" dirty="0" err="1">
                <a:latin typeface="+mj-lt"/>
                <a:cs typeface="Courier New" panose="02070309020205020404" pitchFamily="49" charset="0"/>
              </a:rPr>
              <a:t>expressions</a:t>
            </a:r>
            <a:r>
              <a:rPr lang="hu-HU" dirty="0">
                <a:latin typeface="+mj-lt"/>
                <a:cs typeface="Courier New" panose="02070309020205020404" pitchFamily="49" charset="0"/>
              </a:rPr>
              <a:t>:</a:t>
            </a:r>
          </a:p>
          <a:p>
            <a:pPr marL="320040" lvl="1" indent="0">
              <a:buNone/>
            </a:pPr>
            <a:r>
              <a:rPr lang="hu-HU" sz="1600" dirty="0">
                <a:latin typeface="Courier New" panose="02070309020205020404" pitchFamily="49" charset="0"/>
                <a:cs typeface="Courier New" panose="02070309020205020404" pitchFamily="49" charset="0"/>
              </a:rPr>
              <a:t>var a =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)b == null ? </a:t>
            </a:r>
            <a:r>
              <a:rPr lang="hu-HU" sz="1600" dirty="0" err="1">
                <a:latin typeface="Courier New" panose="02070309020205020404" pitchFamily="49" charset="0"/>
                <a:cs typeface="Courier New" panose="02070309020205020404" pitchFamily="49" charset="0"/>
              </a:rPr>
              <a:t>throw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ArgumentNullException</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nameof</a:t>
            </a:r>
            <a:r>
              <a:rPr lang="hu-HU" sz="1600" dirty="0">
                <a:latin typeface="Courier New" panose="02070309020205020404" pitchFamily="49" charset="0"/>
                <a:cs typeface="Courier New" panose="02070309020205020404" pitchFamily="49" charset="0"/>
              </a:rPr>
              <a:t>(b)) : b;</a:t>
            </a:r>
            <a:endParaRPr lang="en-US" sz="1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453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CDA9-CB31-0269-D970-A16E91CB4028}"/>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60E77A51-3F29-A442-88AA-5D4ADFAE5AFE}"/>
              </a:ext>
            </a:extLst>
          </p:cNvPr>
          <p:cNvSpPr>
            <a:spLocks noGrp="1"/>
          </p:cNvSpPr>
          <p:nvPr>
            <p:ph idx="1"/>
          </p:nvPr>
        </p:nvSpPr>
        <p:spPr/>
        <p:txBody>
          <a:bodyPr/>
          <a:lstStyle/>
          <a:p>
            <a:pPr marL="0" indent="0">
              <a:buNone/>
            </a:pPr>
            <a:r>
              <a:rPr lang="hu-HU" dirty="0"/>
              <a:t>Null-</a:t>
            </a:r>
            <a:r>
              <a:rPr lang="hu-HU" dirty="0" err="1"/>
              <a:t>coalescing</a:t>
            </a:r>
            <a:r>
              <a:rPr lang="hu-HU" dirty="0"/>
              <a:t> operators </a:t>
            </a:r>
            <a:r>
              <a:rPr lang="hu-HU" dirty="0" err="1"/>
              <a:t>are</a:t>
            </a:r>
            <a:r>
              <a:rPr lang="hu-HU" dirty="0"/>
              <a:t> </a:t>
            </a:r>
            <a:r>
              <a:rPr lang="hu-HU" dirty="0" err="1"/>
              <a:t>introduced</a:t>
            </a:r>
            <a:r>
              <a:rPr lang="hu-HU" dirty="0"/>
              <a:t> in C# 8</a:t>
            </a:r>
          </a:p>
          <a:p>
            <a:r>
              <a:rPr lang="hu-HU" dirty="0"/>
              <a:t>?? operator is a </a:t>
            </a:r>
            <a:r>
              <a:rPr lang="hu-HU" dirty="0" err="1"/>
              <a:t>syntax</a:t>
            </a:r>
            <a:r>
              <a:rPr lang="hu-HU" dirty="0"/>
              <a:t> </a:t>
            </a:r>
            <a:r>
              <a:rPr lang="hu-HU" dirty="0" err="1"/>
              <a:t>sugar</a:t>
            </a:r>
            <a:r>
              <a:rPr lang="hu-HU" dirty="0"/>
              <a:t> </a:t>
            </a:r>
            <a:r>
              <a:rPr lang="hu-HU" dirty="0" err="1"/>
              <a:t>for</a:t>
            </a:r>
            <a:r>
              <a:rPr lang="hu-HU" dirty="0"/>
              <a:t> </a:t>
            </a:r>
            <a:r>
              <a:rPr lang="hu-HU" dirty="0" err="1"/>
              <a:t>the</a:t>
            </a:r>
            <a:r>
              <a:rPr lang="hu-HU" dirty="0"/>
              <a:t> </a:t>
            </a:r>
            <a:r>
              <a:rPr lang="hu-HU" dirty="0" err="1"/>
              <a:t>following</a:t>
            </a:r>
            <a:r>
              <a:rPr lang="hu-HU" dirty="0"/>
              <a:t> </a:t>
            </a:r>
            <a:r>
              <a:rPr lang="hu-HU" dirty="0" err="1"/>
              <a:t>code</a:t>
            </a:r>
            <a:r>
              <a:rPr lang="hu-HU" dirty="0"/>
              <a:t>:</a:t>
            </a:r>
          </a:p>
          <a:p>
            <a:pPr marL="320040" lvl="1" indent="0">
              <a:buNone/>
            </a:pP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)a != null ? a : b</a:t>
            </a:r>
          </a:p>
          <a:p>
            <a:pPr marL="320040" lvl="1" indent="0">
              <a:buNone/>
            </a:pPr>
            <a:r>
              <a:rPr lang="hu-HU" sz="1600" dirty="0">
                <a:latin typeface="Courier New" panose="02070309020205020404" pitchFamily="49" charset="0"/>
                <a:cs typeface="Courier New" panose="02070309020205020404" pitchFamily="49" charset="0"/>
              </a:rPr>
              <a:t>a ?? b</a:t>
            </a:r>
          </a:p>
          <a:p>
            <a:r>
              <a:rPr lang="hu-HU" dirty="0"/>
              <a:t>?? operator </a:t>
            </a:r>
            <a:r>
              <a:rPr lang="hu-HU" dirty="0" err="1"/>
              <a:t>with</a:t>
            </a:r>
            <a:r>
              <a:rPr lang="hu-HU" dirty="0"/>
              <a:t> </a:t>
            </a:r>
            <a:r>
              <a:rPr lang="hu-HU" dirty="0" err="1"/>
              <a:t>throw</a:t>
            </a:r>
            <a:r>
              <a:rPr lang="hu-HU" dirty="0"/>
              <a:t> </a:t>
            </a:r>
            <a:r>
              <a:rPr lang="hu-HU" dirty="0" err="1"/>
              <a:t>expressions</a:t>
            </a:r>
            <a:r>
              <a:rPr lang="hu-HU" dirty="0"/>
              <a:t>:</a:t>
            </a:r>
          </a:p>
          <a:p>
            <a:pPr marL="320040" lvl="1" indent="0">
              <a:buNone/>
            </a:pPr>
            <a:r>
              <a:rPr lang="hu-HU" sz="1600" dirty="0">
                <a:latin typeface="Courier New" panose="02070309020205020404" pitchFamily="49" charset="0"/>
                <a:cs typeface="Courier New" panose="02070309020205020404" pitchFamily="49" charset="0"/>
              </a:rPr>
              <a:t>a ?? </a:t>
            </a:r>
            <a:r>
              <a:rPr lang="hu-HU" sz="1600" dirty="0" err="1">
                <a:latin typeface="Courier New" panose="02070309020205020404" pitchFamily="49" charset="0"/>
                <a:cs typeface="Courier New" panose="02070309020205020404" pitchFamily="49" charset="0"/>
              </a:rPr>
              <a:t>throw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ArgumentNullException</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nameof</a:t>
            </a:r>
            <a:r>
              <a:rPr lang="hu-HU" sz="1600" dirty="0">
                <a:latin typeface="Courier New" panose="02070309020205020404" pitchFamily="49" charset="0"/>
                <a:cs typeface="Courier New" panose="02070309020205020404" pitchFamily="49" charset="0"/>
              </a:rPr>
              <a:t>(a));</a:t>
            </a:r>
          </a:p>
          <a:p>
            <a:r>
              <a:rPr lang="hu-HU" dirty="0"/>
              <a:t>??= is </a:t>
            </a:r>
            <a:r>
              <a:rPr lang="hu-HU" dirty="0" err="1"/>
              <a:t>the</a:t>
            </a:r>
            <a:r>
              <a:rPr lang="hu-HU" dirty="0"/>
              <a:t> null-</a:t>
            </a:r>
            <a:r>
              <a:rPr lang="hu-HU" dirty="0" err="1"/>
              <a:t>coalescing</a:t>
            </a:r>
            <a:r>
              <a:rPr lang="hu-HU" dirty="0"/>
              <a:t> </a:t>
            </a:r>
            <a:r>
              <a:rPr lang="hu-HU" dirty="0" err="1"/>
              <a:t>assignment</a:t>
            </a:r>
            <a:r>
              <a:rPr lang="hu-HU" dirty="0"/>
              <a:t> operator:</a:t>
            </a:r>
          </a:p>
          <a:p>
            <a:pPr marL="320040" lvl="1" indent="0">
              <a:buNone/>
            </a:pPr>
            <a:r>
              <a:rPr lang="hu-HU" sz="1600" dirty="0">
                <a:latin typeface="Courier New" panose="02070309020205020404" pitchFamily="49" charset="0"/>
                <a:cs typeface="Courier New" panose="02070309020205020404" pitchFamily="49" charset="0"/>
              </a:rPr>
              <a:t>b =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)b == null ? a : b</a:t>
            </a:r>
          </a:p>
          <a:p>
            <a:pPr marL="320040" lvl="1" indent="0">
              <a:buNone/>
            </a:pPr>
            <a:r>
              <a:rPr lang="hu-HU" sz="1600" dirty="0">
                <a:latin typeface="Courier New" panose="02070309020205020404" pitchFamily="49" charset="0"/>
                <a:cs typeface="Courier New" panose="02070309020205020404" pitchFamily="49" charset="0"/>
              </a:rPr>
              <a:t>b ??= a</a:t>
            </a:r>
          </a:p>
          <a:p>
            <a:endParaRPr lang="en-US" dirty="0"/>
          </a:p>
        </p:txBody>
      </p:sp>
    </p:spTree>
    <p:extLst>
      <p:ext uri="{BB962C8B-B14F-4D97-AF65-F5344CB8AC3E}">
        <p14:creationId xmlns:p14="http://schemas.microsoft.com/office/powerpoint/2010/main" val="35325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239-041E-5260-F34C-15BBED1C052C}"/>
              </a:ext>
            </a:extLst>
          </p:cNvPr>
          <p:cNvSpPr>
            <a:spLocks noGrp="1"/>
          </p:cNvSpPr>
          <p:nvPr>
            <p:ph type="title"/>
          </p:nvPr>
        </p:nvSpPr>
        <p:spPr/>
        <p:txBody>
          <a:bodyPr/>
          <a:lstStyle/>
          <a:p>
            <a:r>
              <a:rPr lang="hu-HU" dirty="0" err="1"/>
              <a:t>Upcoming</a:t>
            </a:r>
            <a:r>
              <a:rPr lang="hu-HU" dirty="0"/>
              <a:t> in C# 14</a:t>
            </a:r>
            <a:br>
              <a:rPr lang="hu-HU" dirty="0"/>
            </a:br>
            <a:r>
              <a:rPr lang="hu-HU" dirty="0"/>
              <a:t>Null-</a:t>
            </a:r>
            <a:r>
              <a:rPr lang="hu-HU" dirty="0" err="1"/>
              <a:t>conditional</a:t>
            </a:r>
            <a:r>
              <a:rPr lang="hu-HU" dirty="0"/>
              <a:t> </a:t>
            </a:r>
            <a:r>
              <a:rPr lang="hu-HU" dirty="0" err="1"/>
              <a:t>assignment</a:t>
            </a:r>
            <a:endParaRPr lang="en-US" dirty="0"/>
          </a:p>
        </p:txBody>
      </p:sp>
      <p:sp>
        <p:nvSpPr>
          <p:cNvPr id="3" name="Content Placeholder 2">
            <a:extLst>
              <a:ext uri="{FF2B5EF4-FFF2-40B4-BE49-F238E27FC236}">
                <a16:creationId xmlns:a16="http://schemas.microsoft.com/office/drawing/2014/main" id="{E15C73AE-DD62-8CB3-2DB5-1DAF0881167F}"/>
              </a:ext>
            </a:extLst>
          </p:cNvPr>
          <p:cNvSpPr>
            <a:spLocks noGrp="1"/>
          </p:cNvSpPr>
          <p:nvPr>
            <p:ph idx="1"/>
          </p:nvPr>
        </p:nvSpPr>
        <p:spPr/>
        <p:txBody>
          <a:bodyPr>
            <a:normAutofit/>
          </a:bodyPr>
          <a:lstStyle/>
          <a:p>
            <a:pPr marL="0" indent="0">
              <a:buNone/>
            </a:pPr>
            <a:r>
              <a:rPr lang="hu-HU" sz="1400" dirty="0" err="1">
                <a:latin typeface="Courier New" panose="02070309020205020404" pitchFamily="49" charset="0"/>
                <a:cs typeface="Courier New" panose="02070309020205020404" pitchFamily="49" charset="0"/>
              </a:rPr>
              <a:t>if</a:t>
            </a:r>
            <a:r>
              <a:rPr lang="hu-HU" sz="1400" dirty="0">
                <a:latin typeface="Courier New" panose="02070309020205020404" pitchFamily="49" charset="0"/>
                <a:cs typeface="Courier New" panose="02070309020205020404" pitchFamily="49" charset="0"/>
              </a:rPr>
              <a:t> (</a:t>
            </a: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 is </a:t>
            </a:r>
            <a:r>
              <a:rPr lang="hu-HU" sz="1400" dirty="0" err="1">
                <a:latin typeface="Courier New" panose="02070309020205020404" pitchFamily="49" charset="0"/>
                <a:cs typeface="Courier New" panose="02070309020205020404" pitchFamily="49" charset="0"/>
              </a:rPr>
              <a:t>not</a:t>
            </a:r>
            <a:r>
              <a:rPr lang="hu-HU" sz="1400" dirty="0">
                <a:latin typeface="Courier New" panose="02070309020205020404" pitchFamily="49" charset="0"/>
                <a:cs typeface="Courier New" panose="02070309020205020404" pitchFamily="49" charset="0"/>
              </a:rPr>
              <a:t> null) </a:t>
            </a:r>
            <a:r>
              <a:rPr lang="hu-HU" sz="1400" dirty="0" err="1">
                <a:latin typeface="Courier New" panose="02070309020205020404" pitchFamily="49" charset="0"/>
                <a:cs typeface="Courier New" panose="02070309020205020404" pitchFamily="49" charset="0"/>
              </a:rPr>
              <a:t>something.SomeProperty</a:t>
            </a:r>
            <a:r>
              <a:rPr lang="hu-HU" sz="1400" dirty="0">
                <a:latin typeface="Courier New" panose="02070309020205020404" pitchFamily="49" charset="0"/>
                <a:cs typeface="Courier New" panose="02070309020205020404" pitchFamily="49" charset="0"/>
              </a:rPr>
              <a:t> = "</a:t>
            </a: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a:t>
            </a:r>
          </a:p>
          <a:p>
            <a:pPr marL="0" indent="0">
              <a:buNone/>
            </a:pPr>
            <a:r>
              <a:rPr lang="hu-HU" sz="1400" dirty="0" err="1">
                <a:latin typeface="Courier New" panose="02070309020205020404" pitchFamily="49" charset="0"/>
                <a:cs typeface="Courier New" panose="02070309020205020404" pitchFamily="49" charset="0"/>
              </a:rPr>
              <a:t>if</a:t>
            </a:r>
            <a:r>
              <a:rPr lang="hu-HU" sz="1400" dirty="0">
                <a:latin typeface="Courier New" panose="02070309020205020404" pitchFamily="49" charset="0"/>
                <a:cs typeface="Courier New" panose="02070309020205020404" pitchFamily="49" charset="0"/>
              </a:rPr>
              <a:t> (</a:t>
            </a:r>
            <a:r>
              <a:rPr lang="hu-HU" sz="1400" dirty="0" err="1">
                <a:latin typeface="Courier New" panose="02070309020205020404" pitchFamily="49" charset="0"/>
                <a:cs typeface="Courier New" panose="02070309020205020404" pitchFamily="49" charset="0"/>
              </a:rPr>
              <a:t>list</a:t>
            </a:r>
            <a:r>
              <a:rPr lang="hu-HU" sz="1400" dirty="0">
                <a:latin typeface="Courier New" panose="02070309020205020404" pitchFamily="49" charset="0"/>
                <a:cs typeface="Courier New" panose="02070309020205020404" pitchFamily="49" charset="0"/>
              </a:rPr>
              <a:t> is </a:t>
            </a:r>
            <a:r>
              <a:rPr lang="hu-HU" sz="1400" dirty="0" err="1">
                <a:latin typeface="Courier New" panose="02070309020205020404" pitchFamily="49" charset="0"/>
                <a:cs typeface="Courier New" panose="02070309020205020404" pitchFamily="49" charset="0"/>
              </a:rPr>
              <a:t>not</a:t>
            </a:r>
            <a:r>
              <a:rPr lang="hu-HU" sz="1400" dirty="0">
                <a:latin typeface="Courier New" panose="02070309020205020404" pitchFamily="49" charset="0"/>
                <a:cs typeface="Courier New" panose="02070309020205020404" pitchFamily="49" charset="0"/>
              </a:rPr>
              <a:t> null) </a:t>
            </a:r>
            <a:r>
              <a:rPr lang="hu-HU" sz="1400" dirty="0" err="1">
                <a:latin typeface="Courier New" panose="02070309020205020404" pitchFamily="49" charset="0"/>
                <a:cs typeface="Courier New" panose="02070309020205020404" pitchFamily="49" charset="0"/>
              </a:rPr>
              <a:t>list</a:t>
            </a:r>
            <a:r>
              <a:rPr lang="hu-HU" sz="1400" dirty="0">
                <a:latin typeface="Courier New" panose="02070309020205020404" pitchFamily="49" charset="0"/>
                <a:cs typeface="Courier New" panose="02070309020205020404" pitchFamily="49" charset="0"/>
              </a:rPr>
              <a:t>[index] = "</a:t>
            </a: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a:t>
            </a:r>
          </a:p>
          <a:p>
            <a:pPr marL="0" indent="0">
              <a:buNone/>
            </a:pPr>
            <a:r>
              <a:rPr lang="hu-HU" dirty="0"/>
              <a:t>In C# 14:</a:t>
            </a:r>
          </a:p>
          <a:p>
            <a:pPr marL="0" indent="0">
              <a:buNone/>
            </a:pP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a:t>
            </a:r>
            <a:r>
              <a:rPr lang="hu-HU" sz="1400" dirty="0" err="1">
                <a:latin typeface="Courier New" panose="02070309020205020404" pitchFamily="49" charset="0"/>
                <a:cs typeface="Courier New" panose="02070309020205020404" pitchFamily="49" charset="0"/>
              </a:rPr>
              <a:t>SomeProperty</a:t>
            </a:r>
            <a:r>
              <a:rPr lang="hu-HU" sz="1400" dirty="0">
                <a:latin typeface="Courier New" panose="02070309020205020404" pitchFamily="49" charset="0"/>
                <a:cs typeface="Courier New" panose="02070309020205020404" pitchFamily="49" charset="0"/>
              </a:rPr>
              <a:t> = "</a:t>
            </a: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a:t>
            </a:r>
          </a:p>
          <a:p>
            <a:pPr marL="0" indent="0">
              <a:buNone/>
            </a:pPr>
            <a:r>
              <a:rPr lang="hu-HU" sz="1400" dirty="0" err="1">
                <a:latin typeface="Courier New" panose="02070309020205020404" pitchFamily="49" charset="0"/>
                <a:cs typeface="Courier New" panose="02070309020205020404" pitchFamily="49" charset="0"/>
              </a:rPr>
              <a:t>list</a:t>
            </a:r>
            <a:r>
              <a:rPr lang="hu-HU" sz="1400" dirty="0">
                <a:latin typeface="Courier New" panose="02070309020205020404" pitchFamily="49" charset="0"/>
                <a:cs typeface="Courier New" panose="02070309020205020404" pitchFamily="49" charset="0"/>
              </a:rPr>
              <a:t>?[index] = "</a:t>
            </a:r>
            <a:r>
              <a:rPr lang="hu-HU" sz="1400" dirty="0" err="1">
                <a:latin typeface="Courier New" panose="02070309020205020404" pitchFamily="49" charset="0"/>
                <a:cs typeface="Courier New" panose="02070309020205020404" pitchFamily="49" charset="0"/>
              </a:rPr>
              <a:t>something</a:t>
            </a:r>
            <a:r>
              <a:rPr lang="hu-HU" sz="1400" dirty="0">
                <a:latin typeface="Courier New" panose="02070309020205020404" pitchFamily="49" charset="0"/>
                <a:cs typeface="Courier New" panose="02070309020205020404" pitchFamily="49" charset="0"/>
              </a:rPr>
              <a:t>";</a:t>
            </a:r>
          </a:p>
          <a:p>
            <a:r>
              <a:rPr lang="hu-HU" dirty="0" err="1"/>
              <a:t>Can</a:t>
            </a:r>
            <a:r>
              <a:rPr lang="hu-HU" dirty="0"/>
              <a:t> be </a:t>
            </a:r>
            <a:r>
              <a:rPr lang="hu-HU" dirty="0" err="1"/>
              <a:t>used</a:t>
            </a:r>
            <a:r>
              <a:rPr lang="hu-HU" dirty="0"/>
              <a:t> </a:t>
            </a:r>
            <a:r>
              <a:rPr lang="hu-HU" dirty="0" err="1"/>
              <a:t>with</a:t>
            </a:r>
            <a:r>
              <a:rPr lang="hu-HU" dirty="0"/>
              <a:t> </a:t>
            </a:r>
            <a:r>
              <a:rPr lang="hu-HU" dirty="0" err="1"/>
              <a:t>compound</a:t>
            </a:r>
            <a:r>
              <a:rPr lang="hu-HU" dirty="0"/>
              <a:t> </a:t>
            </a:r>
            <a:r>
              <a:rPr lang="hu-HU" dirty="0" err="1"/>
              <a:t>assignment</a:t>
            </a:r>
            <a:r>
              <a:rPr lang="hu-HU" dirty="0"/>
              <a:t> operators (+=, -=, …)</a:t>
            </a:r>
          </a:p>
          <a:p>
            <a:r>
              <a:rPr lang="hu-HU" dirty="0" err="1"/>
              <a:t>Cannot</a:t>
            </a:r>
            <a:r>
              <a:rPr lang="hu-HU" dirty="0"/>
              <a:t> be </a:t>
            </a:r>
            <a:r>
              <a:rPr lang="hu-HU" dirty="0" err="1"/>
              <a:t>used</a:t>
            </a:r>
            <a:r>
              <a:rPr lang="hu-HU" dirty="0"/>
              <a:t> </a:t>
            </a:r>
            <a:r>
              <a:rPr lang="hu-HU" dirty="0" err="1"/>
              <a:t>with</a:t>
            </a:r>
            <a:r>
              <a:rPr lang="hu-HU" dirty="0"/>
              <a:t> </a:t>
            </a:r>
            <a:r>
              <a:rPr lang="hu-HU" dirty="0" err="1"/>
              <a:t>increment</a:t>
            </a:r>
            <a:r>
              <a:rPr lang="hu-HU" dirty="0"/>
              <a:t> (++) and </a:t>
            </a:r>
            <a:r>
              <a:rPr lang="hu-HU" dirty="0" err="1"/>
              <a:t>decrement</a:t>
            </a:r>
            <a:r>
              <a:rPr lang="hu-HU" dirty="0"/>
              <a:t> (--) operators</a:t>
            </a:r>
          </a:p>
          <a:p>
            <a:r>
              <a:rPr lang="hu-HU" dirty="0"/>
              <a:t>The </a:t>
            </a:r>
            <a:r>
              <a:rPr lang="hu-HU" dirty="0" err="1"/>
              <a:t>right</a:t>
            </a:r>
            <a:r>
              <a:rPr lang="hu-HU" dirty="0"/>
              <a:t> </a:t>
            </a:r>
            <a:r>
              <a:rPr lang="hu-HU" dirty="0" err="1"/>
              <a:t>hand</a:t>
            </a:r>
            <a:r>
              <a:rPr lang="hu-HU" dirty="0"/>
              <a:t> </a:t>
            </a:r>
            <a:r>
              <a:rPr lang="hu-HU" dirty="0" err="1"/>
              <a:t>side</a:t>
            </a:r>
            <a:r>
              <a:rPr lang="hu-HU" dirty="0"/>
              <a:t> </a:t>
            </a:r>
            <a:r>
              <a:rPr lang="hu-HU" dirty="0" err="1"/>
              <a:t>expression</a:t>
            </a:r>
            <a:r>
              <a:rPr lang="hu-HU" dirty="0"/>
              <a:t> is </a:t>
            </a:r>
            <a:r>
              <a:rPr lang="hu-HU" dirty="0" err="1"/>
              <a:t>evaluated</a:t>
            </a:r>
            <a:r>
              <a:rPr lang="hu-HU" dirty="0"/>
              <a:t> </a:t>
            </a:r>
            <a:r>
              <a:rPr lang="hu-HU" dirty="0" err="1"/>
              <a:t>only</a:t>
            </a:r>
            <a:r>
              <a:rPr lang="hu-HU" dirty="0"/>
              <a:t> </a:t>
            </a:r>
            <a:r>
              <a:rPr lang="hu-HU" dirty="0" err="1"/>
              <a:t>if</a:t>
            </a:r>
            <a:r>
              <a:rPr lang="hu-HU" dirty="0"/>
              <a:t> </a:t>
            </a:r>
            <a:r>
              <a:rPr lang="hu-HU" dirty="0" err="1"/>
              <a:t>the</a:t>
            </a:r>
            <a:r>
              <a:rPr lang="hu-HU" dirty="0"/>
              <a:t> </a:t>
            </a:r>
            <a:r>
              <a:rPr lang="hu-HU" dirty="0" err="1"/>
              <a:t>left</a:t>
            </a:r>
            <a:r>
              <a:rPr lang="hu-HU" dirty="0"/>
              <a:t> </a:t>
            </a:r>
            <a:r>
              <a:rPr lang="hu-HU" dirty="0" err="1"/>
              <a:t>hand</a:t>
            </a:r>
            <a:r>
              <a:rPr lang="hu-HU" dirty="0"/>
              <a:t> </a:t>
            </a:r>
            <a:r>
              <a:rPr lang="hu-HU" dirty="0" err="1"/>
              <a:t>side</a:t>
            </a:r>
            <a:r>
              <a:rPr lang="hu-HU" dirty="0"/>
              <a:t> is </a:t>
            </a:r>
            <a:r>
              <a:rPr lang="hu-HU" dirty="0" err="1"/>
              <a:t>not</a:t>
            </a:r>
            <a:r>
              <a:rPr lang="hu-HU" dirty="0"/>
              <a:t> null</a:t>
            </a:r>
          </a:p>
          <a:p>
            <a:pPr marL="0" indent="0">
              <a:buNone/>
            </a:pPr>
            <a:endParaRPr lang="hu-HU"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006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8C22-DD61-CB20-582C-73E6FBFE3BA9}"/>
              </a:ext>
            </a:extLst>
          </p:cNvPr>
          <p:cNvSpPr>
            <a:spLocks noGrp="1"/>
          </p:cNvSpPr>
          <p:nvPr>
            <p:ph type="title"/>
          </p:nvPr>
        </p:nvSpPr>
        <p:spPr/>
        <p:txBody>
          <a:bodyPr/>
          <a:lstStyle/>
          <a:p>
            <a:r>
              <a:rPr lang="hu-HU" dirty="0"/>
              <a:t>NULL-</a:t>
            </a:r>
            <a:r>
              <a:rPr lang="hu-HU" dirty="0" err="1"/>
              <a:t>value</a:t>
            </a:r>
            <a:r>
              <a:rPr lang="hu-HU" dirty="0"/>
              <a:t> </a:t>
            </a:r>
            <a:r>
              <a:rPr lang="hu-HU" dirty="0" err="1"/>
              <a:t>related</a:t>
            </a:r>
            <a:r>
              <a:rPr lang="hu-HU" dirty="0"/>
              <a:t> </a:t>
            </a:r>
            <a:r>
              <a:rPr lang="hu-HU" dirty="0" err="1"/>
              <a:t>exceptions</a:t>
            </a:r>
            <a:endParaRPr lang="en-US" dirty="0"/>
          </a:p>
        </p:txBody>
      </p:sp>
      <p:sp>
        <p:nvSpPr>
          <p:cNvPr id="3" name="Content Placeholder 2">
            <a:extLst>
              <a:ext uri="{FF2B5EF4-FFF2-40B4-BE49-F238E27FC236}">
                <a16:creationId xmlns:a16="http://schemas.microsoft.com/office/drawing/2014/main" id="{D4324DE2-E471-5912-3DE8-344AE293BE96}"/>
              </a:ext>
            </a:extLst>
          </p:cNvPr>
          <p:cNvSpPr>
            <a:spLocks noGrp="1"/>
          </p:cNvSpPr>
          <p:nvPr>
            <p:ph idx="1"/>
          </p:nvPr>
        </p:nvSpPr>
        <p:spPr/>
        <p:txBody>
          <a:bodyPr>
            <a:normAutofit lnSpcReduction="10000"/>
          </a:bodyPr>
          <a:lstStyle/>
          <a:p>
            <a:pPr marL="0" indent="0">
              <a:buNone/>
            </a:pPr>
            <a:r>
              <a:rPr lang="hu-HU" dirty="0" err="1"/>
              <a:t>System.NullReferenceException</a:t>
            </a:r>
            <a:endParaRPr lang="hu-HU" dirty="0"/>
          </a:p>
          <a:p>
            <a:r>
              <a:rPr lang="hu-HU" dirty="0" err="1"/>
              <a:t>Thrown</a:t>
            </a:r>
            <a:r>
              <a:rPr lang="hu-HU" dirty="0"/>
              <a:t> </a:t>
            </a:r>
            <a:r>
              <a:rPr lang="hu-HU" dirty="0" err="1"/>
              <a:t>during</a:t>
            </a:r>
            <a:r>
              <a:rPr lang="hu-HU" dirty="0"/>
              <a:t> an </a:t>
            </a:r>
            <a:r>
              <a:rPr lang="hu-HU" dirty="0" err="1"/>
              <a:t>attempt</a:t>
            </a:r>
            <a:r>
              <a:rPr lang="hu-HU" dirty="0"/>
              <a:t> </a:t>
            </a:r>
            <a:r>
              <a:rPr lang="hu-HU" dirty="0" err="1"/>
              <a:t>to</a:t>
            </a:r>
            <a:r>
              <a:rPr lang="hu-HU" dirty="0"/>
              <a:t> </a:t>
            </a:r>
            <a:r>
              <a:rPr lang="hu-HU" dirty="0" err="1"/>
              <a:t>dereference</a:t>
            </a:r>
            <a:r>
              <a:rPr lang="hu-HU" dirty="0"/>
              <a:t> a NULL </a:t>
            </a:r>
            <a:r>
              <a:rPr lang="hu-HU" dirty="0" err="1"/>
              <a:t>value</a:t>
            </a:r>
            <a:r>
              <a:rPr lang="hu-HU" dirty="0"/>
              <a:t> </a:t>
            </a:r>
            <a:r>
              <a:rPr lang="hu-HU" dirty="0" err="1"/>
              <a:t>by</a:t>
            </a:r>
            <a:r>
              <a:rPr lang="hu-HU" dirty="0"/>
              <a:t> </a:t>
            </a:r>
            <a:r>
              <a:rPr lang="hu-HU" dirty="0" err="1"/>
              <a:t>accessing</a:t>
            </a:r>
            <a:r>
              <a:rPr lang="hu-HU" dirty="0"/>
              <a:t> a </a:t>
            </a:r>
            <a:r>
              <a:rPr lang="hu-HU" dirty="0" err="1"/>
              <a:t>member</a:t>
            </a:r>
            <a:r>
              <a:rPr lang="hu-HU" dirty="0"/>
              <a:t> of a non-</a:t>
            </a:r>
            <a:r>
              <a:rPr lang="hu-HU" dirty="0" err="1"/>
              <a:t>existing</a:t>
            </a:r>
            <a:r>
              <a:rPr lang="hu-HU" dirty="0"/>
              <a:t> </a:t>
            </a:r>
            <a:r>
              <a:rPr lang="hu-HU" dirty="0" err="1"/>
              <a:t>object</a:t>
            </a:r>
            <a:r>
              <a:rPr lang="hu-HU" dirty="0"/>
              <a:t>.</a:t>
            </a:r>
          </a:p>
          <a:p>
            <a:r>
              <a:rPr lang="hu-HU" dirty="0"/>
              <a:t>The </a:t>
            </a:r>
            <a:r>
              <a:rPr lang="hu-HU" dirty="0" err="1"/>
              <a:t>following</a:t>
            </a:r>
            <a:r>
              <a:rPr lang="hu-HU" dirty="0"/>
              <a:t> </a:t>
            </a:r>
            <a:r>
              <a:rPr lang="hu-HU" dirty="0" err="1"/>
              <a:t>methods</a:t>
            </a:r>
            <a:r>
              <a:rPr lang="hu-HU" dirty="0"/>
              <a:t> of </a:t>
            </a:r>
            <a:r>
              <a:rPr lang="hu-HU" dirty="0" err="1"/>
              <a:t>Nullable</a:t>
            </a:r>
            <a:r>
              <a:rPr lang="hu-HU" dirty="0"/>
              <a:t>&lt;T&gt; </a:t>
            </a:r>
            <a:r>
              <a:rPr lang="hu-HU" dirty="0" err="1"/>
              <a:t>does</a:t>
            </a:r>
            <a:r>
              <a:rPr lang="hu-HU" dirty="0"/>
              <a:t> </a:t>
            </a:r>
            <a:r>
              <a:rPr lang="hu-HU" dirty="0" err="1"/>
              <a:t>not</a:t>
            </a:r>
            <a:r>
              <a:rPr lang="hu-HU" dirty="0"/>
              <a:t> </a:t>
            </a:r>
            <a:r>
              <a:rPr lang="hu-HU" dirty="0" err="1"/>
              <a:t>throw</a:t>
            </a:r>
            <a:r>
              <a:rPr lang="hu-HU" dirty="0"/>
              <a:t> </a:t>
            </a:r>
            <a:r>
              <a:rPr lang="hu-HU" dirty="0" err="1"/>
              <a:t>NullReferenceException</a:t>
            </a:r>
            <a:r>
              <a:rPr lang="hu-HU" dirty="0"/>
              <a:t>:</a:t>
            </a:r>
          </a:p>
          <a:p>
            <a:pPr lvl="1"/>
            <a:r>
              <a:rPr lang="hu-HU" dirty="0" err="1"/>
              <a:t>bool</a:t>
            </a:r>
            <a:r>
              <a:rPr lang="hu-HU" dirty="0"/>
              <a:t> </a:t>
            </a:r>
            <a:r>
              <a:rPr lang="hu-HU" dirty="0" err="1"/>
              <a:t>Equals</a:t>
            </a:r>
            <a:r>
              <a:rPr lang="hu-HU" dirty="0"/>
              <a:t>(</a:t>
            </a:r>
            <a:r>
              <a:rPr lang="hu-HU" dirty="0" err="1"/>
              <a:t>object</a:t>
            </a:r>
            <a:r>
              <a:rPr lang="hu-HU" dirty="0"/>
              <a:t>)</a:t>
            </a:r>
          </a:p>
          <a:p>
            <a:pPr lvl="1"/>
            <a:r>
              <a:rPr lang="hu-HU" dirty="0"/>
              <a:t>int </a:t>
            </a:r>
            <a:r>
              <a:rPr lang="hu-HU" dirty="0" err="1"/>
              <a:t>GetHashCode</a:t>
            </a:r>
            <a:r>
              <a:rPr lang="hu-HU" dirty="0"/>
              <a:t>()</a:t>
            </a:r>
          </a:p>
          <a:p>
            <a:pPr lvl="1"/>
            <a:r>
              <a:rPr lang="hu-HU" dirty="0"/>
              <a:t>T </a:t>
            </a:r>
            <a:r>
              <a:rPr lang="hu-HU" dirty="0" err="1"/>
              <a:t>GetValueOrDefault</a:t>
            </a:r>
            <a:r>
              <a:rPr lang="hu-HU" dirty="0"/>
              <a:t>()</a:t>
            </a:r>
          </a:p>
          <a:p>
            <a:pPr lvl="1"/>
            <a:r>
              <a:rPr lang="hu-HU" dirty="0"/>
              <a:t>T </a:t>
            </a:r>
            <a:r>
              <a:rPr lang="hu-HU" dirty="0" err="1"/>
              <a:t>GetValueOrDefault</a:t>
            </a:r>
            <a:r>
              <a:rPr lang="hu-HU" dirty="0"/>
              <a:t>(T)</a:t>
            </a:r>
          </a:p>
          <a:p>
            <a:pPr lvl="1"/>
            <a:r>
              <a:rPr lang="hu-HU" dirty="0" err="1"/>
              <a:t>string</a:t>
            </a:r>
            <a:r>
              <a:rPr lang="hu-HU" dirty="0"/>
              <a:t> </a:t>
            </a:r>
            <a:r>
              <a:rPr lang="hu-HU" dirty="0" err="1"/>
              <a:t>ToString</a:t>
            </a:r>
            <a:r>
              <a:rPr lang="hu-HU" dirty="0"/>
              <a:t>()</a:t>
            </a:r>
            <a:endParaRPr lang="en-US" dirty="0"/>
          </a:p>
        </p:txBody>
      </p:sp>
    </p:spTree>
    <p:extLst>
      <p:ext uri="{BB962C8B-B14F-4D97-AF65-F5344CB8AC3E}">
        <p14:creationId xmlns:p14="http://schemas.microsoft.com/office/powerpoint/2010/main" val="15931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EF4D-BAA9-12F2-0DDF-2388E1460824}"/>
              </a:ext>
            </a:extLst>
          </p:cNvPr>
          <p:cNvSpPr>
            <a:spLocks noGrp="1"/>
          </p:cNvSpPr>
          <p:nvPr>
            <p:ph type="title"/>
          </p:nvPr>
        </p:nvSpPr>
        <p:spPr/>
        <p:txBody>
          <a:bodyPr/>
          <a:lstStyle/>
          <a:p>
            <a:r>
              <a:rPr lang="hu-HU" dirty="0"/>
              <a:t>NULL-</a:t>
            </a:r>
            <a:r>
              <a:rPr lang="hu-HU" dirty="0" err="1"/>
              <a:t>value</a:t>
            </a:r>
            <a:r>
              <a:rPr lang="hu-HU" dirty="0"/>
              <a:t> </a:t>
            </a:r>
            <a:r>
              <a:rPr lang="hu-HU" dirty="0" err="1"/>
              <a:t>related</a:t>
            </a:r>
            <a:r>
              <a:rPr lang="hu-HU" dirty="0"/>
              <a:t> </a:t>
            </a:r>
            <a:r>
              <a:rPr lang="hu-HU" dirty="0" err="1"/>
              <a:t>exceptions</a:t>
            </a:r>
            <a:endParaRPr lang="en-US" dirty="0"/>
          </a:p>
        </p:txBody>
      </p:sp>
      <p:sp>
        <p:nvSpPr>
          <p:cNvPr id="3" name="Content Placeholder 2">
            <a:extLst>
              <a:ext uri="{FF2B5EF4-FFF2-40B4-BE49-F238E27FC236}">
                <a16:creationId xmlns:a16="http://schemas.microsoft.com/office/drawing/2014/main" id="{01E0F465-7176-FC3D-2644-069CCAD87446}"/>
              </a:ext>
            </a:extLst>
          </p:cNvPr>
          <p:cNvSpPr>
            <a:spLocks noGrp="1"/>
          </p:cNvSpPr>
          <p:nvPr>
            <p:ph idx="1"/>
          </p:nvPr>
        </p:nvSpPr>
        <p:spPr/>
        <p:txBody>
          <a:bodyPr>
            <a:normAutofit/>
          </a:bodyPr>
          <a:lstStyle/>
          <a:p>
            <a:pPr marL="0" indent="0">
              <a:buNone/>
            </a:pPr>
            <a:r>
              <a:rPr lang="hu-HU" dirty="0" err="1"/>
              <a:t>System.ArgumentNullException</a:t>
            </a:r>
            <a:endParaRPr lang="hu-HU" dirty="0"/>
          </a:p>
          <a:p>
            <a:r>
              <a:rPr lang="hu-HU" dirty="0" err="1"/>
              <a:t>Thrown</a:t>
            </a:r>
            <a:r>
              <a:rPr lang="hu-HU" dirty="0"/>
              <a:t> </a:t>
            </a:r>
            <a:r>
              <a:rPr lang="hu-HU" dirty="0" err="1"/>
              <a:t>when</a:t>
            </a:r>
            <a:r>
              <a:rPr lang="hu-HU" dirty="0"/>
              <a:t> a </a:t>
            </a:r>
            <a:r>
              <a:rPr lang="hu-HU" dirty="0" err="1"/>
              <a:t>method</a:t>
            </a:r>
            <a:r>
              <a:rPr lang="hu-HU" dirty="0"/>
              <a:t> </a:t>
            </a:r>
            <a:r>
              <a:rPr lang="hu-HU" dirty="0" err="1"/>
              <a:t>that</a:t>
            </a:r>
            <a:r>
              <a:rPr lang="hu-HU" dirty="0"/>
              <a:t> </a:t>
            </a:r>
            <a:r>
              <a:rPr lang="hu-HU" dirty="0" err="1"/>
              <a:t>does</a:t>
            </a:r>
            <a:r>
              <a:rPr lang="hu-HU" dirty="0"/>
              <a:t> </a:t>
            </a:r>
            <a:r>
              <a:rPr lang="hu-HU" dirty="0" err="1"/>
              <a:t>not</a:t>
            </a:r>
            <a:r>
              <a:rPr lang="hu-HU" dirty="0"/>
              <a:t> </a:t>
            </a:r>
            <a:r>
              <a:rPr lang="hu-HU" dirty="0" err="1"/>
              <a:t>accept</a:t>
            </a:r>
            <a:r>
              <a:rPr lang="hu-HU" dirty="0"/>
              <a:t> NULL </a:t>
            </a:r>
            <a:r>
              <a:rPr lang="hu-HU" dirty="0" err="1"/>
              <a:t>as</a:t>
            </a:r>
            <a:r>
              <a:rPr lang="hu-HU" dirty="0"/>
              <a:t> an </a:t>
            </a:r>
            <a:r>
              <a:rPr lang="hu-HU" dirty="0" err="1"/>
              <a:t>argument</a:t>
            </a:r>
            <a:r>
              <a:rPr lang="hu-HU" dirty="0"/>
              <a:t> </a:t>
            </a:r>
            <a:r>
              <a:rPr lang="hu-HU" dirty="0" err="1"/>
              <a:t>receives</a:t>
            </a:r>
            <a:r>
              <a:rPr lang="hu-HU" dirty="0"/>
              <a:t> NULL.</a:t>
            </a:r>
          </a:p>
          <a:p>
            <a:pPr marL="320040" lvl="1" indent="0">
              <a:buNone/>
            </a:pPr>
            <a:r>
              <a:rPr lang="en-US" sz="1100" dirty="0">
                <a:latin typeface="Courier New" panose="02070309020205020404" pitchFamily="49" charset="0"/>
                <a:cs typeface="Courier New" panose="02070309020205020404" pitchFamily="49" charset="0"/>
              </a:rPr>
              <a:t>void Print(string message) {</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if (message </a:t>
            </a:r>
            <a:r>
              <a:rPr lang="hu-HU" sz="1100" dirty="0">
                <a:latin typeface="Courier New" panose="02070309020205020404" pitchFamily="49" charset="0"/>
                <a:cs typeface="Courier New" panose="02070309020205020404" pitchFamily="49" charset="0"/>
              </a:rPr>
              <a:t>is</a:t>
            </a:r>
            <a:r>
              <a:rPr lang="en-US" sz="1100" dirty="0">
                <a:latin typeface="Courier New" panose="02070309020205020404" pitchFamily="49" charset="0"/>
                <a:cs typeface="Courier New" panose="02070309020205020404" pitchFamily="49" charset="0"/>
              </a:rPr>
              <a:t> null) throw new </a:t>
            </a:r>
            <a:r>
              <a:rPr lang="en-US" sz="1100" dirty="0" err="1">
                <a:latin typeface="Courier New" panose="02070309020205020404" pitchFamily="49" charset="0"/>
                <a:cs typeface="Courier New" panose="02070309020205020404" pitchFamily="49" charset="0"/>
              </a:rPr>
              <a:t>ArgumentNullException</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nameof</a:t>
            </a:r>
            <a:r>
              <a:rPr lang="en-US" sz="1100" dirty="0">
                <a:latin typeface="Courier New" panose="02070309020205020404" pitchFamily="49" charset="0"/>
                <a:cs typeface="Courier New" panose="02070309020205020404" pitchFamily="49" charset="0"/>
              </a:rPr>
              <a:t>(message));</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hu-HU" sz="1100" dirty="0">
                <a:solidFill>
                  <a:srgbClr val="00B0F0"/>
                </a:solidFill>
                <a:latin typeface="Courier New" panose="02070309020205020404" pitchFamily="49" charset="0"/>
                <a:cs typeface="Courier New" panose="02070309020205020404" pitchFamily="49" charset="0"/>
              </a:rPr>
              <a:t>//.NET 7 </a:t>
            </a:r>
            <a:r>
              <a:rPr lang="hu-HU" sz="1100" dirty="0" err="1">
                <a:solidFill>
                  <a:srgbClr val="00B0F0"/>
                </a:solidFill>
                <a:latin typeface="Courier New" panose="02070309020205020404" pitchFamily="49" charset="0"/>
                <a:cs typeface="Courier New" panose="02070309020205020404" pitchFamily="49" charset="0"/>
              </a:rPr>
              <a:t>or</a:t>
            </a:r>
            <a:r>
              <a:rPr lang="hu-HU" sz="1100" dirty="0">
                <a:solidFill>
                  <a:srgbClr val="00B0F0"/>
                </a:solidFill>
                <a:latin typeface="Courier New" panose="02070309020205020404" pitchFamily="49" charset="0"/>
                <a:cs typeface="Courier New" panose="02070309020205020404" pitchFamily="49" charset="0"/>
              </a:rPr>
              <a:t> </a:t>
            </a:r>
            <a:r>
              <a:rPr lang="hu-HU" sz="1100" dirty="0" err="1">
                <a:solidFill>
                  <a:srgbClr val="00B0F0"/>
                </a:solidFill>
                <a:latin typeface="Courier New" panose="02070309020205020404" pitchFamily="49" charset="0"/>
                <a:cs typeface="Courier New" panose="02070309020205020404" pitchFamily="49" charset="0"/>
              </a:rPr>
              <a:t>newer</a:t>
            </a:r>
            <a:r>
              <a:rPr lang="hu-HU" sz="1100" dirty="0">
                <a:solidFill>
                  <a:srgbClr val="00B0F0"/>
                </a:solidFill>
                <a:latin typeface="Courier New" panose="02070309020205020404" pitchFamily="49" charset="0"/>
                <a:cs typeface="Courier New" panose="02070309020205020404" pitchFamily="49" charset="0"/>
              </a:rPr>
              <a:t>:</a:t>
            </a:r>
            <a:br>
              <a:rPr lang="hu-HU" sz="1100" dirty="0">
                <a:solidFill>
                  <a:srgbClr val="00B0F0"/>
                </a:solidFill>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hu-HU" sz="1100" dirty="0" err="1">
                <a:latin typeface="Courier New" panose="02070309020205020404" pitchFamily="49" charset="0"/>
                <a:cs typeface="Courier New" panose="02070309020205020404" pitchFamily="49" charset="0"/>
              </a:rPr>
              <a:t>ArgumentNullException.ThrowIfNull</a:t>
            </a:r>
            <a:r>
              <a:rPr lang="hu-HU" sz="1100" dirty="0">
                <a:latin typeface="Courier New" panose="02070309020205020404" pitchFamily="49" charset="0"/>
                <a:cs typeface="Courier New" panose="02070309020205020404" pitchFamily="49" charset="0"/>
              </a:rPr>
              <a:t>(</a:t>
            </a:r>
            <a:r>
              <a:rPr lang="hu-HU" sz="1100" dirty="0" err="1">
                <a:latin typeface="Courier New" panose="02070309020205020404" pitchFamily="49" charset="0"/>
                <a:cs typeface="Courier New" panose="02070309020205020404" pitchFamily="49" charset="0"/>
              </a:rPr>
              <a:t>message</a:t>
            </a:r>
            <a:r>
              <a:rPr lang="hu-HU" sz="1100" dirty="0">
                <a:latin typeface="Courier New" panose="02070309020205020404" pitchFamily="49" charset="0"/>
                <a:cs typeface="Courier New" panose="02070309020205020404" pitchFamily="49" charset="0"/>
              </a:rPr>
              <a:t>);</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Console.WriteLine</a:t>
            </a:r>
            <a:r>
              <a:rPr lang="en-US" sz="1100" dirty="0">
                <a:latin typeface="Courier New" panose="02070309020205020404" pitchFamily="49" charset="0"/>
                <a:cs typeface="Courier New" panose="02070309020205020404" pitchFamily="49" charset="0"/>
              </a:rPr>
              <a:t>(message);</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a:t>
            </a:r>
            <a:endParaRPr lang="hu-HU" sz="1100" dirty="0">
              <a:latin typeface="Courier New" panose="02070309020205020404" pitchFamily="49" charset="0"/>
              <a:cs typeface="Courier New" panose="02070309020205020404" pitchFamily="49" charset="0"/>
            </a:endParaRPr>
          </a:p>
          <a:p>
            <a:r>
              <a:rPr lang="hu-HU" dirty="0" err="1">
                <a:latin typeface="+mj-lt"/>
                <a:cs typeface="Courier New" panose="02070309020205020404" pitchFamily="49" charset="0"/>
              </a:rPr>
              <a:t>There</a:t>
            </a:r>
            <a:r>
              <a:rPr lang="hu-HU" dirty="0">
                <a:latin typeface="+mj-lt"/>
                <a:cs typeface="Courier New" panose="02070309020205020404" pitchFamily="49" charset="0"/>
              </a:rPr>
              <a:t> </a:t>
            </a:r>
            <a:r>
              <a:rPr lang="hu-HU" dirty="0" err="1">
                <a:latin typeface="+mj-lt"/>
                <a:cs typeface="Courier New" panose="02070309020205020404" pitchFamily="49" charset="0"/>
              </a:rPr>
              <a:t>was</a:t>
            </a:r>
            <a:r>
              <a:rPr lang="hu-HU" dirty="0">
                <a:latin typeface="+mj-lt"/>
                <a:cs typeface="Courier New" panose="02070309020205020404" pitchFamily="49" charset="0"/>
              </a:rPr>
              <a:t> a C# </a:t>
            </a:r>
            <a:r>
              <a:rPr lang="hu-HU" dirty="0" err="1">
                <a:latin typeface="+mj-lt"/>
                <a:cs typeface="Courier New" panose="02070309020205020404" pitchFamily="49" charset="0"/>
              </a:rPr>
              <a:t>language</a:t>
            </a:r>
            <a:r>
              <a:rPr lang="hu-HU" dirty="0">
                <a:latin typeface="+mj-lt"/>
                <a:cs typeface="Courier New" panose="02070309020205020404" pitchFamily="49" charset="0"/>
              </a:rPr>
              <a:t> </a:t>
            </a:r>
            <a:r>
              <a:rPr lang="hu-HU" dirty="0" err="1">
                <a:latin typeface="+mj-lt"/>
                <a:cs typeface="Courier New" panose="02070309020205020404" pitchFamily="49" charset="0"/>
              </a:rPr>
              <a:t>proposal</a:t>
            </a:r>
            <a:r>
              <a:rPr lang="hu-HU" dirty="0">
                <a:latin typeface="+mj-lt"/>
                <a:cs typeface="Courier New" panose="02070309020205020404" pitchFamily="49" charset="0"/>
              </a:rPr>
              <a:t> „</a:t>
            </a:r>
            <a:r>
              <a:rPr lang="hu-HU" dirty="0" err="1">
                <a:latin typeface="+mj-lt"/>
                <a:cs typeface="Courier New" panose="02070309020205020404" pitchFamily="49" charset="0"/>
              </a:rPr>
              <a:t>Parameter</a:t>
            </a:r>
            <a:r>
              <a:rPr lang="hu-HU" dirty="0">
                <a:latin typeface="+mj-lt"/>
                <a:cs typeface="Courier New" panose="02070309020205020404" pitchFamily="49" charset="0"/>
              </a:rPr>
              <a:t> NULL </a:t>
            </a:r>
            <a:r>
              <a:rPr lang="hu-HU" dirty="0" err="1">
                <a:latin typeface="+mj-lt"/>
                <a:cs typeface="Courier New" panose="02070309020205020404" pitchFamily="49" charset="0"/>
              </a:rPr>
              <a:t>checking</a:t>
            </a:r>
            <a:r>
              <a:rPr lang="hu-HU" dirty="0">
                <a:latin typeface="+mj-lt"/>
                <a:cs typeface="Courier New" panose="02070309020205020404" pitchFamily="49" charset="0"/>
              </a:rPr>
              <a:t>” </a:t>
            </a:r>
            <a:r>
              <a:rPr lang="hu-HU" dirty="0" err="1">
                <a:latin typeface="+mj-lt"/>
                <a:cs typeface="Courier New" panose="02070309020205020404" pitchFamily="49" charset="0"/>
              </a:rPr>
              <a:t>to</a:t>
            </a:r>
            <a:r>
              <a:rPr lang="hu-HU" dirty="0">
                <a:latin typeface="+mj-lt"/>
                <a:cs typeface="Courier New" panose="02070309020205020404" pitchFamily="49" charset="0"/>
              </a:rPr>
              <a:t> </a:t>
            </a:r>
            <a:r>
              <a:rPr lang="hu-HU" dirty="0" err="1">
                <a:latin typeface="+mj-lt"/>
                <a:cs typeface="Courier New" panose="02070309020205020404" pitchFamily="49" charset="0"/>
              </a:rPr>
              <a:t>simplify</a:t>
            </a:r>
            <a:r>
              <a:rPr lang="hu-HU" dirty="0">
                <a:latin typeface="+mj-lt"/>
                <a:cs typeface="Courier New" panose="02070309020205020404" pitchFamily="49" charset="0"/>
              </a:rPr>
              <a:t> </a:t>
            </a:r>
            <a:r>
              <a:rPr lang="hu-HU" dirty="0" err="1">
                <a:latin typeface="+mj-lt"/>
                <a:cs typeface="Courier New" panose="02070309020205020404" pitchFamily="49" charset="0"/>
              </a:rPr>
              <a:t>throwing</a:t>
            </a:r>
            <a:r>
              <a:rPr lang="hu-HU" dirty="0">
                <a:latin typeface="+mj-lt"/>
                <a:cs typeface="Courier New" panose="02070309020205020404" pitchFamily="49" charset="0"/>
              </a:rPr>
              <a:t> </a:t>
            </a:r>
            <a:r>
              <a:rPr lang="hu-HU" dirty="0" err="1">
                <a:latin typeface="+mj-lt"/>
                <a:cs typeface="Courier New" panose="02070309020205020404" pitchFamily="49" charset="0"/>
              </a:rPr>
              <a:t>this</a:t>
            </a:r>
            <a:r>
              <a:rPr lang="hu-HU" dirty="0">
                <a:latin typeface="+mj-lt"/>
                <a:cs typeface="Courier New" panose="02070309020205020404" pitchFamily="49" charset="0"/>
              </a:rPr>
              <a:t> </a:t>
            </a:r>
            <a:r>
              <a:rPr lang="hu-HU" dirty="0" err="1">
                <a:latin typeface="+mj-lt"/>
                <a:cs typeface="Courier New" panose="02070309020205020404" pitchFamily="49" charset="0"/>
              </a:rPr>
              <a:t>exception</a:t>
            </a:r>
            <a:r>
              <a:rPr lang="hu-HU" dirty="0">
                <a:latin typeface="+mj-lt"/>
                <a:cs typeface="Courier New" panose="02070309020205020404" pitchFamily="49" charset="0"/>
              </a:rPr>
              <a:t> </a:t>
            </a:r>
            <a:r>
              <a:rPr lang="hu-HU" dirty="0" err="1">
                <a:latin typeface="+mj-lt"/>
                <a:cs typeface="Courier New" panose="02070309020205020404" pitchFamily="49" charset="0"/>
              </a:rPr>
              <a:t>which</a:t>
            </a:r>
            <a:r>
              <a:rPr lang="hu-HU" dirty="0">
                <a:latin typeface="+mj-lt"/>
                <a:cs typeface="Courier New" panose="02070309020205020404" pitchFamily="49" charset="0"/>
              </a:rPr>
              <a:t> </a:t>
            </a:r>
            <a:r>
              <a:rPr lang="hu-HU" dirty="0" err="1">
                <a:latin typeface="+mj-lt"/>
                <a:cs typeface="Courier New" panose="02070309020205020404" pitchFamily="49" charset="0"/>
              </a:rPr>
              <a:t>was</a:t>
            </a:r>
            <a:r>
              <a:rPr lang="hu-HU" dirty="0">
                <a:latin typeface="+mj-lt"/>
                <a:cs typeface="Courier New" panose="02070309020205020404" pitchFamily="49" charset="0"/>
              </a:rPr>
              <a:t> </a:t>
            </a:r>
            <a:r>
              <a:rPr lang="hu-HU" dirty="0" err="1">
                <a:latin typeface="+mj-lt"/>
                <a:cs typeface="Courier New" panose="02070309020205020404" pitchFamily="49" charset="0"/>
              </a:rPr>
              <a:t>rejected</a:t>
            </a:r>
            <a:r>
              <a:rPr lang="hu-HU" dirty="0">
                <a:latin typeface="+mj-lt"/>
                <a:cs typeface="Courier New" panose="02070309020205020404" pitchFamily="49" charset="0"/>
              </a:rPr>
              <a:t> </a:t>
            </a:r>
            <a:r>
              <a:rPr lang="hu-HU" dirty="0" err="1">
                <a:latin typeface="+mj-lt"/>
                <a:cs typeface="Courier New" panose="02070309020205020404" pitchFamily="49" charset="0"/>
              </a:rPr>
              <a:t>by</a:t>
            </a:r>
            <a:r>
              <a:rPr lang="hu-HU" dirty="0">
                <a:latin typeface="+mj-lt"/>
                <a:cs typeface="Courier New" panose="02070309020205020404" pitchFamily="49" charset="0"/>
              </a:rPr>
              <a:t> </a:t>
            </a:r>
            <a:r>
              <a:rPr lang="hu-HU" dirty="0" err="1">
                <a:latin typeface="+mj-lt"/>
                <a:cs typeface="Courier New" panose="02070309020205020404" pitchFamily="49" charset="0"/>
              </a:rPr>
              <a:t>the</a:t>
            </a:r>
            <a:r>
              <a:rPr lang="hu-HU" dirty="0">
                <a:latin typeface="+mj-lt"/>
                <a:cs typeface="Courier New" panose="02070309020205020404" pitchFamily="49" charset="0"/>
              </a:rPr>
              <a:t> </a:t>
            </a:r>
            <a:r>
              <a:rPr lang="hu-HU" dirty="0" err="1">
                <a:latin typeface="+mj-lt"/>
                <a:cs typeface="Courier New" panose="02070309020205020404" pitchFamily="49" charset="0"/>
              </a:rPr>
              <a:t>community</a:t>
            </a:r>
            <a:r>
              <a:rPr lang="hu-HU" dirty="0">
                <a:latin typeface="+mj-lt"/>
                <a:cs typeface="Courier New" panose="02070309020205020404" pitchFamily="49" charset="0"/>
              </a:rPr>
              <a:t>:</a:t>
            </a:r>
          </a:p>
          <a:p>
            <a:pPr marL="320040" lvl="1" indent="0">
              <a:buNone/>
            </a:pPr>
            <a:r>
              <a:rPr lang="hu-HU" sz="1100" dirty="0" err="1">
                <a:latin typeface="Courier New" panose="02070309020205020404" pitchFamily="49" charset="0"/>
                <a:cs typeface="Courier New" panose="02070309020205020404" pitchFamily="49" charset="0"/>
              </a:rPr>
              <a:t>void</a:t>
            </a:r>
            <a:r>
              <a:rPr lang="hu-HU" sz="1100" dirty="0">
                <a:latin typeface="Courier New" panose="02070309020205020404" pitchFamily="49" charset="0"/>
                <a:cs typeface="Courier New" panose="02070309020205020404" pitchFamily="49" charset="0"/>
              </a:rPr>
              <a:t> Print(</a:t>
            </a:r>
            <a:r>
              <a:rPr lang="hu-HU" sz="1100" dirty="0" err="1">
                <a:latin typeface="Courier New" panose="02070309020205020404" pitchFamily="49" charset="0"/>
                <a:cs typeface="Courier New" panose="02070309020205020404" pitchFamily="49" charset="0"/>
              </a:rPr>
              <a:t>string</a:t>
            </a:r>
            <a:r>
              <a:rPr lang="hu-HU" sz="1100" dirty="0">
                <a:latin typeface="Courier New" panose="02070309020205020404" pitchFamily="49" charset="0"/>
                <a:cs typeface="Courier New" panose="02070309020205020404" pitchFamily="49" charset="0"/>
              </a:rPr>
              <a:t> </a:t>
            </a:r>
            <a:r>
              <a:rPr lang="hu-HU" sz="1100" dirty="0" err="1">
                <a:latin typeface="Courier New" panose="02070309020205020404" pitchFamily="49" charset="0"/>
                <a:cs typeface="Courier New" panose="02070309020205020404" pitchFamily="49" charset="0"/>
              </a:rPr>
              <a:t>message</a:t>
            </a:r>
            <a:r>
              <a:rPr lang="hu-HU" sz="1100" dirty="0">
                <a:latin typeface="Courier New" panose="02070309020205020404" pitchFamily="49" charset="0"/>
                <a:cs typeface="Courier New" panose="02070309020205020404" pitchFamily="49" charset="0"/>
              </a:rPr>
              <a:t>!!) { </a:t>
            </a:r>
            <a:r>
              <a:rPr lang="hu-HU" sz="1100" dirty="0">
                <a:solidFill>
                  <a:srgbClr val="00B0F0"/>
                </a:solidFill>
                <a:latin typeface="Courier New" panose="02070309020205020404" pitchFamily="49" charset="0"/>
                <a:cs typeface="Courier New" panose="02070309020205020404" pitchFamily="49" charset="0"/>
              </a:rPr>
              <a:t>//</a:t>
            </a:r>
            <a:r>
              <a:rPr lang="hu-HU" sz="1100" dirty="0" err="1">
                <a:solidFill>
                  <a:srgbClr val="00B0F0"/>
                </a:solidFill>
                <a:latin typeface="Courier New" panose="02070309020205020404" pitchFamily="49" charset="0"/>
                <a:cs typeface="Courier New" panose="02070309020205020404" pitchFamily="49" charset="0"/>
              </a:rPr>
              <a:t>bangbang</a:t>
            </a:r>
            <a:r>
              <a:rPr lang="hu-HU" sz="1100" dirty="0">
                <a:solidFill>
                  <a:srgbClr val="00B0F0"/>
                </a:solidFill>
                <a:latin typeface="Courier New" panose="02070309020205020404" pitchFamily="49" charset="0"/>
                <a:cs typeface="Courier New" panose="02070309020205020404" pitchFamily="49" charset="0"/>
              </a:rPr>
              <a:t> operator </a:t>
            </a:r>
            <a:r>
              <a:rPr lang="hu-HU" sz="1100" dirty="0" err="1">
                <a:solidFill>
                  <a:srgbClr val="00B0F0"/>
                </a:solidFill>
                <a:latin typeface="Courier New" panose="02070309020205020404" pitchFamily="49" charset="0"/>
                <a:cs typeface="Courier New" panose="02070309020205020404" pitchFamily="49" charset="0"/>
              </a:rPr>
              <a:t>checks</a:t>
            </a:r>
            <a:r>
              <a:rPr lang="hu-HU" sz="1100" dirty="0">
                <a:solidFill>
                  <a:srgbClr val="00B0F0"/>
                </a:solidFill>
                <a:latin typeface="Courier New" panose="02070309020205020404" pitchFamily="49" charset="0"/>
                <a:cs typeface="Courier New" panose="02070309020205020404" pitchFamily="49" charset="0"/>
              </a:rPr>
              <a:t> </a:t>
            </a:r>
            <a:r>
              <a:rPr lang="hu-HU" sz="1100" dirty="0" err="1">
                <a:solidFill>
                  <a:srgbClr val="00B0F0"/>
                </a:solidFill>
                <a:latin typeface="Courier New" panose="02070309020205020404" pitchFamily="49" charset="0"/>
                <a:cs typeface="Courier New" panose="02070309020205020404" pitchFamily="49" charset="0"/>
              </a:rPr>
              <a:t>for</a:t>
            </a:r>
            <a:r>
              <a:rPr lang="hu-HU" sz="1100" dirty="0">
                <a:solidFill>
                  <a:srgbClr val="00B0F0"/>
                </a:solidFill>
                <a:latin typeface="Courier New" panose="02070309020205020404" pitchFamily="49" charset="0"/>
                <a:cs typeface="Courier New" panose="02070309020205020404" pitchFamily="49" charset="0"/>
              </a:rPr>
              <a:t> NULL and </a:t>
            </a:r>
            <a:r>
              <a:rPr lang="hu-HU" sz="1100" dirty="0" err="1">
                <a:solidFill>
                  <a:srgbClr val="00B0F0"/>
                </a:solidFill>
                <a:latin typeface="Courier New" panose="02070309020205020404" pitchFamily="49" charset="0"/>
                <a:cs typeface="Courier New" panose="02070309020205020404" pitchFamily="49" charset="0"/>
              </a:rPr>
              <a:t>throws</a:t>
            </a:r>
            <a:r>
              <a:rPr lang="hu-HU" sz="1100" dirty="0">
                <a:solidFill>
                  <a:srgbClr val="00B0F0"/>
                </a:solidFill>
                <a:latin typeface="Courier New" panose="02070309020205020404" pitchFamily="49" charset="0"/>
                <a:cs typeface="Courier New" panose="02070309020205020404" pitchFamily="49" charset="0"/>
              </a:rPr>
              <a:t> </a:t>
            </a:r>
            <a:r>
              <a:rPr lang="hu-HU" sz="1100" dirty="0" err="1">
                <a:solidFill>
                  <a:srgbClr val="00B0F0"/>
                </a:solidFill>
                <a:latin typeface="Courier New" panose="02070309020205020404" pitchFamily="49" charset="0"/>
                <a:cs typeface="Courier New" panose="02070309020205020404" pitchFamily="49" charset="0"/>
              </a:rPr>
              <a:t>ArgumentNullException</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hu-HU" sz="1100" dirty="0" err="1">
                <a:latin typeface="Courier New" panose="02070309020205020404" pitchFamily="49" charset="0"/>
                <a:cs typeface="Courier New" panose="02070309020205020404" pitchFamily="49" charset="0"/>
              </a:rPr>
              <a:t>Console.WriteLine</a:t>
            </a:r>
            <a:r>
              <a:rPr lang="hu-HU" sz="1100" dirty="0">
                <a:latin typeface="Courier New" panose="02070309020205020404" pitchFamily="49" charset="0"/>
                <a:cs typeface="Courier New" panose="02070309020205020404" pitchFamily="49" charset="0"/>
              </a:rPr>
              <a:t>(</a:t>
            </a:r>
            <a:r>
              <a:rPr lang="hu-HU" sz="1100" dirty="0" err="1">
                <a:latin typeface="Courier New" panose="02070309020205020404" pitchFamily="49" charset="0"/>
                <a:cs typeface="Courier New" panose="02070309020205020404" pitchFamily="49" charset="0"/>
              </a:rPr>
              <a:t>message</a:t>
            </a:r>
            <a:r>
              <a:rPr lang="hu-HU" sz="1100" dirty="0">
                <a:latin typeface="Courier New" panose="02070309020205020404" pitchFamily="49" charset="0"/>
                <a:cs typeface="Courier New" panose="02070309020205020404" pitchFamily="49" charset="0"/>
              </a:rPr>
              <a:t>);</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213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50E-05DF-D1C1-BCEF-B4F17167DBD9}"/>
              </a:ext>
            </a:extLst>
          </p:cNvPr>
          <p:cNvSpPr>
            <a:spLocks noGrp="1"/>
          </p:cNvSpPr>
          <p:nvPr>
            <p:ph type="title"/>
          </p:nvPr>
        </p:nvSpPr>
        <p:spPr/>
        <p:txBody>
          <a:bodyPr/>
          <a:lstStyle/>
          <a:p>
            <a:r>
              <a:rPr lang="hu-HU" dirty="0"/>
              <a:t>NULL-</a:t>
            </a:r>
            <a:r>
              <a:rPr lang="hu-HU" dirty="0" err="1"/>
              <a:t>value</a:t>
            </a:r>
            <a:r>
              <a:rPr lang="hu-HU" dirty="0"/>
              <a:t> </a:t>
            </a:r>
            <a:r>
              <a:rPr lang="hu-HU" dirty="0" err="1"/>
              <a:t>related</a:t>
            </a:r>
            <a:r>
              <a:rPr lang="hu-HU" dirty="0"/>
              <a:t> </a:t>
            </a:r>
            <a:r>
              <a:rPr lang="hu-HU" dirty="0" err="1"/>
              <a:t>exceptions</a:t>
            </a:r>
            <a:endParaRPr lang="en-US" dirty="0"/>
          </a:p>
        </p:txBody>
      </p:sp>
      <p:sp>
        <p:nvSpPr>
          <p:cNvPr id="3" name="Content Placeholder 2">
            <a:extLst>
              <a:ext uri="{FF2B5EF4-FFF2-40B4-BE49-F238E27FC236}">
                <a16:creationId xmlns:a16="http://schemas.microsoft.com/office/drawing/2014/main" id="{27E75BDF-CBF5-2969-CA73-3A9D5163ED1C}"/>
              </a:ext>
            </a:extLst>
          </p:cNvPr>
          <p:cNvSpPr>
            <a:spLocks noGrp="1"/>
          </p:cNvSpPr>
          <p:nvPr>
            <p:ph idx="1"/>
          </p:nvPr>
        </p:nvSpPr>
        <p:spPr/>
        <p:txBody>
          <a:bodyPr>
            <a:normAutofit/>
          </a:bodyPr>
          <a:lstStyle/>
          <a:p>
            <a:pPr marL="0" indent="0">
              <a:buNone/>
            </a:pPr>
            <a:r>
              <a:rPr lang="hu-HU" dirty="0" err="1"/>
              <a:t>System.InvalidOperationException</a:t>
            </a:r>
            <a:endParaRPr lang="hu-HU" dirty="0"/>
          </a:p>
          <a:p>
            <a:r>
              <a:rPr lang="en-US" dirty="0"/>
              <a:t>Although not exclusively related to NULL, this exception can be thrown when an operation is invalid due to the current state of the object, which may include a situation where the object or some part of it is NULL.</a:t>
            </a:r>
          </a:p>
          <a:p>
            <a:r>
              <a:rPr lang="hu-HU" dirty="0" err="1"/>
              <a:t>This</a:t>
            </a:r>
            <a:r>
              <a:rPr lang="hu-HU" dirty="0"/>
              <a:t> </a:t>
            </a:r>
            <a:r>
              <a:rPr lang="hu-HU" dirty="0" err="1"/>
              <a:t>exception</a:t>
            </a:r>
            <a:r>
              <a:rPr lang="hu-HU" dirty="0"/>
              <a:t> is </a:t>
            </a:r>
            <a:r>
              <a:rPr lang="hu-HU" dirty="0" err="1"/>
              <a:t>thrown</a:t>
            </a:r>
            <a:r>
              <a:rPr lang="hu-HU" dirty="0"/>
              <a:t> in </a:t>
            </a:r>
            <a:r>
              <a:rPr lang="hu-HU" dirty="0" err="1"/>
              <a:t>case</a:t>
            </a:r>
            <a:r>
              <a:rPr lang="hu-HU" dirty="0"/>
              <a:t> of </a:t>
            </a:r>
            <a:r>
              <a:rPr lang="hu-HU" dirty="0" err="1"/>
              <a:t>accessing</a:t>
            </a:r>
            <a:r>
              <a:rPr lang="hu-HU" dirty="0"/>
              <a:t> </a:t>
            </a:r>
            <a:r>
              <a:rPr lang="hu-HU" dirty="0" err="1"/>
              <a:t>Nullable</a:t>
            </a:r>
            <a:r>
              <a:rPr lang="hu-HU" dirty="0"/>
              <a:t>&lt;T&gt;.</a:t>
            </a:r>
            <a:r>
              <a:rPr lang="hu-HU" dirty="0" err="1"/>
              <a:t>Value</a:t>
            </a:r>
            <a:r>
              <a:rPr lang="hu-HU" dirty="0"/>
              <a:t> </a:t>
            </a:r>
            <a:r>
              <a:rPr lang="hu-HU" dirty="0" err="1"/>
              <a:t>when</a:t>
            </a:r>
            <a:r>
              <a:rPr lang="hu-HU" dirty="0"/>
              <a:t> </a:t>
            </a:r>
            <a:r>
              <a:rPr lang="hu-HU" dirty="0" err="1"/>
              <a:t>HasValue</a:t>
            </a:r>
            <a:r>
              <a:rPr lang="hu-HU" dirty="0"/>
              <a:t> is </a:t>
            </a:r>
            <a:r>
              <a:rPr lang="hu-HU" dirty="0" err="1"/>
              <a:t>false</a:t>
            </a:r>
            <a:r>
              <a:rPr lang="hu-HU" dirty="0"/>
              <a:t>:</a:t>
            </a:r>
          </a:p>
          <a:p>
            <a:pPr marL="320040" lvl="1" indent="0">
              <a:buNone/>
            </a:pPr>
            <a:r>
              <a:rPr lang="en-US" sz="1300" dirty="0">
                <a:latin typeface="Courier New" panose="02070309020205020404" pitchFamily="49" charset="0"/>
                <a:cs typeface="Courier New" panose="02070309020205020404" pitchFamily="49" charset="0"/>
              </a:rPr>
              <a:t>public struct </a:t>
            </a:r>
            <a:r>
              <a:rPr lang="en-US" sz="1300" dirty="0" err="1">
                <a:latin typeface="Courier New" panose="02070309020205020404" pitchFamily="49" charset="0"/>
                <a:cs typeface="Courier New" panose="02070309020205020404" pitchFamily="49" charset="0"/>
              </a:rPr>
              <a:t>MyStruct</a:t>
            </a:r>
            <a:r>
              <a:rPr lang="en-US" sz="1300" dirty="0">
                <a:latin typeface="Courier New" panose="02070309020205020404" pitchFamily="49" charset="0"/>
                <a:cs typeface="Courier New" panose="02070309020205020404" pitchFamily="49" charset="0"/>
              </a:rPr>
              <a:t> {</a:t>
            </a:r>
            <a:br>
              <a:rPr lang="hu-HU" sz="1300" dirty="0">
                <a:latin typeface="Courier New" panose="02070309020205020404" pitchFamily="49" charset="0"/>
                <a:cs typeface="Courier New" panose="02070309020205020404" pitchFamily="49" charset="0"/>
              </a:rPr>
            </a:br>
            <a:r>
              <a:rPr lang="en-US" sz="1300" dirty="0">
                <a:latin typeface="Courier New" panose="02070309020205020404" pitchFamily="49" charset="0"/>
                <a:cs typeface="Courier New" panose="02070309020205020404" pitchFamily="49" charset="0"/>
              </a:rPr>
              <a:t>   public string </a:t>
            </a:r>
            <a:r>
              <a:rPr lang="en-US" sz="1300" dirty="0" err="1">
                <a:latin typeface="Courier New" panose="02070309020205020404" pitchFamily="49" charset="0"/>
                <a:cs typeface="Courier New" panose="02070309020205020404" pitchFamily="49" charset="0"/>
              </a:rPr>
              <a:t>MyProp</a:t>
            </a:r>
            <a:r>
              <a:rPr lang="en-US" sz="1300" dirty="0">
                <a:latin typeface="Courier New" panose="02070309020205020404" pitchFamily="49" charset="0"/>
                <a:cs typeface="Courier New" panose="02070309020205020404" pitchFamily="49" charset="0"/>
              </a:rPr>
              <a:t> { get; set; }</a:t>
            </a:r>
            <a:br>
              <a:rPr lang="hu-HU" sz="1300" dirty="0">
                <a:latin typeface="Courier New" panose="02070309020205020404" pitchFamily="49" charset="0"/>
                <a:cs typeface="Courier New" panose="02070309020205020404" pitchFamily="49" charset="0"/>
              </a:rPr>
            </a:br>
            <a:r>
              <a:rPr lang="en-US" sz="1300" dirty="0">
                <a:latin typeface="Courier New" panose="02070309020205020404" pitchFamily="49" charset="0"/>
                <a:cs typeface="Courier New" panose="02070309020205020404" pitchFamily="49" charset="0"/>
              </a:rPr>
              <a:t>}</a:t>
            </a:r>
            <a:br>
              <a:rPr lang="hu-HU" sz="1300" dirty="0">
                <a:latin typeface="Courier New" panose="02070309020205020404" pitchFamily="49" charset="0"/>
                <a:cs typeface="Courier New" panose="02070309020205020404" pitchFamily="49" charset="0"/>
              </a:rPr>
            </a:br>
            <a:br>
              <a:rPr lang="hu-HU" sz="1300" dirty="0">
                <a:latin typeface="Courier New" panose="02070309020205020404" pitchFamily="49" charset="0"/>
                <a:cs typeface="Courier New" panose="02070309020205020404" pitchFamily="49" charset="0"/>
              </a:rPr>
            </a:br>
            <a:r>
              <a:rPr lang="en-US" sz="1300" dirty="0" err="1">
                <a:latin typeface="Courier New" panose="02070309020205020404" pitchFamily="49" charset="0"/>
                <a:cs typeface="Courier New" panose="02070309020205020404" pitchFamily="49" charset="0"/>
              </a:rPr>
              <a:t>MyStruct</a:t>
            </a:r>
            <a:r>
              <a:rPr lang="en-US" sz="1300" dirty="0">
                <a:latin typeface="Courier New" panose="02070309020205020404" pitchFamily="49" charset="0"/>
                <a:cs typeface="Courier New" panose="02070309020205020404" pitchFamily="49" charset="0"/>
              </a:rPr>
              <a:t>? s = null;</a:t>
            </a:r>
            <a:br>
              <a:rPr lang="hu-HU" sz="1300" dirty="0">
                <a:latin typeface="Courier New" panose="02070309020205020404" pitchFamily="49" charset="0"/>
                <a:cs typeface="Courier New" panose="02070309020205020404" pitchFamily="49" charset="0"/>
              </a:rPr>
            </a:br>
            <a:r>
              <a:rPr lang="en-US" sz="1300" dirty="0" err="1">
                <a:latin typeface="Courier New" panose="02070309020205020404" pitchFamily="49" charset="0"/>
                <a:cs typeface="Courier New" panose="02070309020205020404" pitchFamily="49" charset="0"/>
              </a:rPr>
              <a:t>Console.WriteLine</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s.Value.MyProp</a:t>
            </a:r>
            <a:r>
              <a:rPr lang="en-US" sz="13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5408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77B5-2747-701B-4EF3-7B0BE0A9BD6A}"/>
              </a:ext>
            </a:extLst>
          </p:cNvPr>
          <p:cNvSpPr>
            <a:spLocks noGrp="1"/>
          </p:cNvSpPr>
          <p:nvPr>
            <p:ph type="title"/>
          </p:nvPr>
        </p:nvSpPr>
        <p:spPr/>
        <p:txBody>
          <a:bodyPr/>
          <a:lstStyle/>
          <a:p>
            <a:r>
              <a:rPr lang="hu-HU" dirty="0"/>
              <a:t>NULL-</a:t>
            </a:r>
            <a:r>
              <a:rPr lang="hu-HU" dirty="0" err="1"/>
              <a:t>value</a:t>
            </a:r>
            <a:r>
              <a:rPr lang="hu-HU" dirty="0"/>
              <a:t> </a:t>
            </a:r>
            <a:r>
              <a:rPr lang="hu-HU" dirty="0" err="1"/>
              <a:t>related</a:t>
            </a:r>
            <a:r>
              <a:rPr lang="hu-HU" dirty="0"/>
              <a:t> </a:t>
            </a:r>
            <a:r>
              <a:rPr lang="hu-HU" dirty="0" err="1"/>
              <a:t>exceptions</a:t>
            </a:r>
            <a:endParaRPr lang="en-US" dirty="0"/>
          </a:p>
        </p:txBody>
      </p:sp>
      <p:sp>
        <p:nvSpPr>
          <p:cNvPr id="3" name="Content Placeholder 2">
            <a:extLst>
              <a:ext uri="{FF2B5EF4-FFF2-40B4-BE49-F238E27FC236}">
                <a16:creationId xmlns:a16="http://schemas.microsoft.com/office/drawing/2014/main" id="{2C1F57AA-3B19-A49F-8DC6-0EC2B81271A4}"/>
              </a:ext>
            </a:extLst>
          </p:cNvPr>
          <p:cNvSpPr>
            <a:spLocks noGrp="1"/>
          </p:cNvSpPr>
          <p:nvPr>
            <p:ph idx="1"/>
          </p:nvPr>
        </p:nvSpPr>
        <p:spPr/>
        <p:txBody>
          <a:bodyPr>
            <a:normAutofit/>
          </a:bodyPr>
          <a:lstStyle/>
          <a:p>
            <a:pPr marL="0" indent="0">
              <a:buNone/>
            </a:pPr>
            <a:r>
              <a:rPr lang="hu-HU" dirty="0" err="1"/>
              <a:t>System.Reflection.TargetInvocationException</a:t>
            </a:r>
            <a:endParaRPr lang="hu-HU" dirty="0"/>
          </a:p>
          <a:p>
            <a:r>
              <a:rPr lang="hu-HU" dirty="0"/>
              <a:t>T</a:t>
            </a:r>
            <a:r>
              <a:rPr lang="en-US" dirty="0" err="1"/>
              <a:t>hrown</a:t>
            </a:r>
            <a:r>
              <a:rPr lang="en-US" dirty="0"/>
              <a:t> when an exception is thrown by a method invoked through reflection</a:t>
            </a:r>
            <a:r>
              <a:rPr lang="hu-HU" dirty="0"/>
              <a:t>, </a:t>
            </a:r>
            <a:r>
              <a:rPr lang="hu-HU" dirty="0" err="1"/>
              <a:t>including</a:t>
            </a:r>
            <a:r>
              <a:rPr lang="hu-HU" dirty="0"/>
              <a:t> </a:t>
            </a:r>
            <a:r>
              <a:rPr lang="hu-HU" dirty="0" err="1"/>
              <a:t>NullReferenceException</a:t>
            </a:r>
            <a:r>
              <a:rPr lang="hu-HU" dirty="0"/>
              <a:t>.</a:t>
            </a:r>
          </a:p>
          <a:p>
            <a:r>
              <a:rPr lang="hu-HU" dirty="0" err="1"/>
              <a:t>Check</a:t>
            </a:r>
            <a:r>
              <a:rPr lang="hu-HU" dirty="0"/>
              <a:t> </a:t>
            </a:r>
            <a:r>
              <a:rPr lang="hu-HU" dirty="0" err="1"/>
              <a:t>InnerException</a:t>
            </a:r>
            <a:r>
              <a:rPr lang="hu-HU" dirty="0"/>
              <a:t> </a:t>
            </a:r>
            <a:r>
              <a:rPr lang="hu-HU" dirty="0" err="1"/>
              <a:t>for</a:t>
            </a:r>
            <a:r>
              <a:rPr lang="hu-HU" dirty="0"/>
              <a:t> </a:t>
            </a:r>
            <a:r>
              <a:rPr lang="hu-HU" dirty="0" err="1"/>
              <a:t>details</a:t>
            </a:r>
            <a:endParaRPr lang="hu-HU" dirty="0"/>
          </a:p>
          <a:p>
            <a:pPr marL="320040" lvl="1" indent="0">
              <a:buNone/>
            </a:pPr>
            <a:r>
              <a:rPr lang="en-US" sz="1300" dirty="0">
                <a:latin typeface="Courier New" panose="02070309020205020404" pitchFamily="49" charset="0"/>
                <a:cs typeface="Courier New" panose="02070309020205020404" pitchFamily="49" charset="0"/>
              </a:rPr>
              <a:t>public class </a:t>
            </a:r>
            <a:r>
              <a:rPr lang="en-US" sz="1300" dirty="0" err="1">
                <a:latin typeface="Courier New" panose="02070309020205020404" pitchFamily="49" charset="0"/>
                <a:cs typeface="Courier New" panose="02070309020205020404" pitchFamily="49" charset="0"/>
              </a:rPr>
              <a:t>SomeClass</a:t>
            </a:r>
            <a:r>
              <a:rPr lang="en-US" sz="1300" dirty="0">
                <a:latin typeface="Courier New" panose="02070309020205020404" pitchFamily="49" charset="0"/>
                <a:cs typeface="Courier New" panose="02070309020205020404" pitchFamily="49" charset="0"/>
              </a:rPr>
              <a:t> {</a:t>
            </a:r>
            <a:br>
              <a:rPr lang="hu-HU" sz="1300" dirty="0">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public static void </a:t>
            </a:r>
            <a:r>
              <a:rPr lang="en-US" sz="1300" dirty="0" err="1">
                <a:latin typeface="Courier New" panose="02070309020205020404" pitchFamily="49" charset="0"/>
                <a:cs typeface="Courier New" panose="02070309020205020404" pitchFamily="49" charset="0"/>
              </a:rPr>
              <a:t>SomeMethod</a:t>
            </a:r>
            <a:r>
              <a:rPr lang="en-US" sz="1300" dirty="0">
                <a:latin typeface="Courier New" panose="02070309020205020404" pitchFamily="49" charset="0"/>
                <a:cs typeface="Courier New" panose="02070309020205020404" pitchFamily="49" charset="0"/>
              </a:rPr>
              <a:t>() {</a:t>
            </a:r>
            <a:br>
              <a:rPr lang="hu-HU" sz="1300" dirty="0">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object o = null;</a:t>
            </a:r>
            <a:br>
              <a:rPr lang="hu-HU" sz="1300" dirty="0">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string s = </a:t>
            </a:r>
            <a:r>
              <a:rPr lang="en-US" sz="1300" dirty="0" err="1">
                <a:latin typeface="Courier New" panose="02070309020205020404" pitchFamily="49" charset="0"/>
                <a:cs typeface="Courier New" panose="02070309020205020404" pitchFamily="49" charset="0"/>
              </a:rPr>
              <a:t>o.ToString</a:t>
            </a:r>
            <a:r>
              <a:rPr lang="en-US" sz="1300" dirty="0">
                <a:latin typeface="Courier New" panose="02070309020205020404" pitchFamily="49" charset="0"/>
                <a:cs typeface="Courier New" panose="02070309020205020404" pitchFamily="49" charset="0"/>
              </a:rPr>
              <a:t>(); </a:t>
            </a:r>
            <a:r>
              <a:rPr lang="en-US" sz="1300" dirty="0">
                <a:solidFill>
                  <a:srgbClr val="00B0F0"/>
                </a:solidFill>
                <a:latin typeface="Courier New" panose="02070309020205020404" pitchFamily="49" charset="0"/>
                <a:cs typeface="Courier New" panose="02070309020205020404" pitchFamily="49" charset="0"/>
              </a:rPr>
              <a:t>//throws </a:t>
            </a:r>
            <a:r>
              <a:rPr lang="en-US" sz="1300" dirty="0" err="1">
                <a:solidFill>
                  <a:srgbClr val="00B0F0"/>
                </a:solidFill>
                <a:latin typeface="Courier New" panose="02070309020205020404" pitchFamily="49" charset="0"/>
                <a:cs typeface="Courier New" panose="02070309020205020404" pitchFamily="49" charset="0"/>
              </a:rPr>
              <a:t>NullReferenceException</a:t>
            </a:r>
            <a:br>
              <a:rPr lang="hu-HU" sz="1300" dirty="0">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a:t>
            </a:r>
            <a:br>
              <a:rPr lang="hu-HU" sz="1300" dirty="0">
                <a:latin typeface="Courier New" panose="02070309020205020404" pitchFamily="49" charset="0"/>
                <a:cs typeface="Courier New" panose="02070309020205020404" pitchFamily="49" charset="0"/>
              </a:rPr>
            </a:br>
            <a:r>
              <a:rPr lang="en-US" sz="1300" dirty="0">
                <a:latin typeface="Courier New" panose="02070309020205020404" pitchFamily="49" charset="0"/>
                <a:cs typeface="Courier New" panose="02070309020205020404" pitchFamily="49" charset="0"/>
              </a:rPr>
              <a:t>}</a:t>
            </a:r>
            <a:br>
              <a:rPr lang="hu-HU" sz="1300" dirty="0">
                <a:latin typeface="Courier New" panose="02070309020205020404" pitchFamily="49" charset="0"/>
                <a:cs typeface="Courier New" panose="02070309020205020404" pitchFamily="49" charset="0"/>
              </a:rPr>
            </a:br>
            <a:br>
              <a:rPr lang="hu-HU" sz="1300" dirty="0">
                <a:latin typeface="Courier New" panose="02070309020205020404" pitchFamily="49" charset="0"/>
                <a:cs typeface="Courier New" panose="02070309020205020404" pitchFamily="49" charset="0"/>
              </a:rPr>
            </a:br>
            <a:r>
              <a:rPr lang="en-US" sz="1300" dirty="0" err="1">
                <a:latin typeface="Courier New" panose="02070309020205020404" pitchFamily="49" charset="0"/>
                <a:cs typeface="Courier New" panose="02070309020205020404" pitchFamily="49" charset="0"/>
              </a:rPr>
              <a:t>MethodInfo</a:t>
            </a:r>
            <a:r>
              <a:rPr lang="en-US" sz="1300" dirty="0">
                <a:latin typeface="Courier New" panose="02070309020205020404" pitchFamily="49" charset="0"/>
                <a:cs typeface="Courier New" panose="02070309020205020404" pitchFamily="49" charset="0"/>
              </a:rPr>
              <a:t> method = </a:t>
            </a:r>
            <a:r>
              <a:rPr lang="en-US" sz="1300" dirty="0" err="1">
                <a:latin typeface="Courier New" panose="02070309020205020404" pitchFamily="49" charset="0"/>
                <a:cs typeface="Courier New" panose="02070309020205020404" pitchFamily="49" charset="0"/>
              </a:rPr>
              <a:t>typeof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SomeClass</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GetMethod</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SomeMethod</a:t>
            </a:r>
            <a:r>
              <a:rPr lang="en-US" sz="1300" dirty="0">
                <a:latin typeface="Courier New" panose="02070309020205020404" pitchFamily="49" charset="0"/>
                <a:cs typeface="Courier New" panose="02070309020205020404" pitchFamily="49" charset="0"/>
              </a:rPr>
              <a:t>");</a:t>
            </a:r>
            <a:br>
              <a:rPr lang="hu-HU" sz="1300" dirty="0">
                <a:latin typeface="Courier New" panose="02070309020205020404" pitchFamily="49" charset="0"/>
                <a:cs typeface="Courier New" panose="02070309020205020404" pitchFamily="49" charset="0"/>
              </a:rPr>
            </a:br>
            <a:r>
              <a:rPr lang="en-US" sz="1300" dirty="0" err="1">
                <a:latin typeface="Courier New" panose="02070309020205020404" pitchFamily="49" charset="0"/>
                <a:cs typeface="Courier New" panose="02070309020205020404" pitchFamily="49" charset="0"/>
              </a:rPr>
              <a:t>method.Invoke</a:t>
            </a:r>
            <a:r>
              <a:rPr lang="en-US" sz="1300" dirty="0">
                <a:latin typeface="Courier New" panose="02070309020205020404" pitchFamily="49" charset="0"/>
                <a:cs typeface="Courier New" panose="02070309020205020404" pitchFamily="49" charset="0"/>
              </a:rPr>
              <a:t>(null, null);</a:t>
            </a:r>
            <a:r>
              <a:rPr lang="hu-HU" sz="1300" dirty="0">
                <a:latin typeface="Courier New" panose="02070309020205020404" pitchFamily="49" charset="0"/>
                <a:cs typeface="Courier New" panose="02070309020205020404" pitchFamily="49" charset="0"/>
              </a:rPr>
              <a:t> </a:t>
            </a:r>
            <a:r>
              <a:rPr lang="hu-HU" sz="1300" dirty="0">
                <a:solidFill>
                  <a:srgbClr val="00B0F0"/>
                </a:solidFill>
                <a:latin typeface="Courier New" panose="02070309020205020404" pitchFamily="49" charset="0"/>
                <a:cs typeface="Courier New" panose="02070309020205020404" pitchFamily="49" charset="0"/>
              </a:rPr>
              <a:t>//</a:t>
            </a:r>
            <a:r>
              <a:rPr lang="hu-HU" sz="1300" dirty="0" err="1">
                <a:solidFill>
                  <a:srgbClr val="00B0F0"/>
                </a:solidFill>
                <a:latin typeface="Courier New" panose="02070309020205020404" pitchFamily="49" charset="0"/>
                <a:cs typeface="Courier New" panose="02070309020205020404" pitchFamily="49" charset="0"/>
              </a:rPr>
              <a:t>throws</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TargetInvocationException</a:t>
            </a:r>
            <a:endParaRPr lang="en-US" sz="13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436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77B5-2747-701B-4EF3-7B0BE0A9BD6A}"/>
              </a:ext>
            </a:extLst>
          </p:cNvPr>
          <p:cNvSpPr>
            <a:spLocks noGrp="1"/>
          </p:cNvSpPr>
          <p:nvPr>
            <p:ph type="title"/>
          </p:nvPr>
        </p:nvSpPr>
        <p:spPr/>
        <p:txBody>
          <a:bodyPr/>
          <a:lstStyle/>
          <a:p>
            <a:r>
              <a:rPr lang="hu-HU" dirty="0"/>
              <a:t>NULL-</a:t>
            </a:r>
            <a:r>
              <a:rPr lang="hu-HU" dirty="0" err="1"/>
              <a:t>value</a:t>
            </a:r>
            <a:r>
              <a:rPr lang="hu-HU" dirty="0"/>
              <a:t> </a:t>
            </a:r>
            <a:r>
              <a:rPr lang="hu-HU" dirty="0" err="1"/>
              <a:t>related</a:t>
            </a:r>
            <a:r>
              <a:rPr lang="hu-HU" dirty="0"/>
              <a:t> </a:t>
            </a:r>
            <a:r>
              <a:rPr lang="hu-HU" dirty="0" err="1"/>
              <a:t>exceptions</a:t>
            </a:r>
            <a:endParaRPr lang="en-US" dirty="0"/>
          </a:p>
        </p:txBody>
      </p:sp>
      <p:sp>
        <p:nvSpPr>
          <p:cNvPr id="3" name="Content Placeholder 2">
            <a:extLst>
              <a:ext uri="{FF2B5EF4-FFF2-40B4-BE49-F238E27FC236}">
                <a16:creationId xmlns:a16="http://schemas.microsoft.com/office/drawing/2014/main" id="{2C1F57AA-3B19-A49F-8DC6-0EC2B81271A4}"/>
              </a:ext>
            </a:extLst>
          </p:cNvPr>
          <p:cNvSpPr>
            <a:spLocks noGrp="1"/>
          </p:cNvSpPr>
          <p:nvPr>
            <p:ph idx="1"/>
          </p:nvPr>
        </p:nvSpPr>
        <p:spPr/>
        <p:txBody>
          <a:bodyPr>
            <a:normAutofit/>
          </a:bodyPr>
          <a:lstStyle/>
          <a:p>
            <a:pPr marL="0" indent="0">
              <a:buNone/>
            </a:pPr>
            <a:r>
              <a:rPr lang="hu-HU" dirty="0" err="1"/>
              <a:t>Microsoft.CSharp.RuntimeBinder.RuntimeBinderException</a:t>
            </a:r>
            <a:endParaRPr lang="hu-HU" dirty="0"/>
          </a:p>
          <a:p>
            <a:r>
              <a:rPr lang="hu-HU" dirty="0" err="1"/>
              <a:t>Can</a:t>
            </a:r>
            <a:r>
              <a:rPr lang="hu-HU" dirty="0"/>
              <a:t> be </a:t>
            </a:r>
            <a:r>
              <a:rPr lang="hu-HU" dirty="0" err="1"/>
              <a:t>expected</a:t>
            </a:r>
            <a:r>
              <a:rPr lang="hu-HU" dirty="0"/>
              <a:t> </a:t>
            </a:r>
            <a:r>
              <a:rPr lang="hu-HU" dirty="0" err="1"/>
              <a:t>when</a:t>
            </a:r>
            <a:r>
              <a:rPr lang="hu-HU" dirty="0"/>
              <a:t> </a:t>
            </a:r>
            <a:r>
              <a:rPr lang="hu-HU" dirty="0" err="1"/>
              <a:t>using</a:t>
            </a:r>
            <a:r>
              <a:rPr lang="hu-HU" dirty="0"/>
              <a:t> </a:t>
            </a:r>
            <a:r>
              <a:rPr lang="hu-HU" dirty="0" err="1"/>
              <a:t>dynamic</a:t>
            </a:r>
            <a:endParaRPr lang="hu-HU" dirty="0"/>
          </a:p>
          <a:p>
            <a:r>
              <a:rPr lang="hu-HU" dirty="0"/>
              <a:t>T</a:t>
            </a:r>
            <a:r>
              <a:rPr lang="en-US" dirty="0" err="1"/>
              <a:t>hrown</a:t>
            </a:r>
            <a:r>
              <a:rPr lang="en-US" dirty="0"/>
              <a:t> when </a:t>
            </a:r>
            <a:r>
              <a:rPr lang="hu-HU" dirty="0" err="1"/>
              <a:t>the</a:t>
            </a:r>
            <a:r>
              <a:rPr lang="hu-HU" dirty="0"/>
              <a:t> </a:t>
            </a:r>
            <a:r>
              <a:rPr lang="hu-HU" dirty="0" err="1"/>
              <a:t>runtime</a:t>
            </a:r>
            <a:r>
              <a:rPr lang="hu-HU" dirty="0"/>
              <a:t> </a:t>
            </a:r>
            <a:r>
              <a:rPr lang="hu-HU" dirty="0" err="1"/>
              <a:t>binder</a:t>
            </a:r>
            <a:r>
              <a:rPr lang="hu-HU" dirty="0"/>
              <a:t> </a:t>
            </a:r>
            <a:r>
              <a:rPr lang="hu-HU" dirty="0" err="1"/>
              <a:t>fails</a:t>
            </a:r>
            <a:r>
              <a:rPr lang="hu-HU" dirty="0"/>
              <a:t> </a:t>
            </a:r>
            <a:r>
              <a:rPr lang="hu-HU" dirty="0" err="1"/>
              <a:t>to</a:t>
            </a:r>
            <a:r>
              <a:rPr lang="hu-HU" dirty="0"/>
              <a:t> </a:t>
            </a:r>
            <a:r>
              <a:rPr lang="hu-HU" dirty="0" err="1"/>
              <a:t>bind</a:t>
            </a:r>
            <a:r>
              <a:rPr lang="hu-HU" dirty="0"/>
              <a:t>, </a:t>
            </a:r>
            <a:r>
              <a:rPr lang="hu-HU" dirty="0" err="1"/>
              <a:t>including</a:t>
            </a:r>
            <a:r>
              <a:rPr lang="hu-HU" dirty="0"/>
              <a:t>:</a:t>
            </a:r>
          </a:p>
          <a:p>
            <a:pPr lvl="1"/>
            <a:r>
              <a:rPr lang="hu-HU" dirty="0" err="1"/>
              <a:t>Dereferencing</a:t>
            </a:r>
            <a:r>
              <a:rPr lang="hu-HU" dirty="0"/>
              <a:t> a null-</a:t>
            </a:r>
            <a:r>
              <a:rPr lang="hu-HU" dirty="0" err="1"/>
              <a:t>value</a:t>
            </a:r>
            <a:endParaRPr lang="hu-HU" dirty="0"/>
          </a:p>
          <a:p>
            <a:pPr lvl="1"/>
            <a:r>
              <a:rPr lang="hu-HU" dirty="0" err="1"/>
              <a:t>Assigning</a:t>
            </a:r>
            <a:r>
              <a:rPr lang="hu-HU" dirty="0"/>
              <a:t> a </a:t>
            </a:r>
            <a:r>
              <a:rPr lang="hu-HU" dirty="0" err="1"/>
              <a:t>dynamic</a:t>
            </a:r>
            <a:r>
              <a:rPr lang="hu-HU" dirty="0"/>
              <a:t> </a:t>
            </a:r>
            <a:r>
              <a:rPr lang="hu-HU" dirty="0" err="1"/>
              <a:t>expression</a:t>
            </a:r>
            <a:r>
              <a:rPr lang="hu-HU" dirty="0"/>
              <a:t> </a:t>
            </a:r>
            <a:r>
              <a:rPr lang="hu-HU" dirty="0" err="1"/>
              <a:t>evaluating</a:t>
            </a:r>
            <a:r>
              <a:rPr lang="hu-HU" dirty="0"/>
              <a:t> </a:t>
            </a:r>
            <a:r>
              <a:rPr lang="hu-HU" dirty="0" err="1"/>
              <a:t>to</a:t>
            </a:r>
            <a:r>
              <a:rPr lang="hu-HU" dirty="0"/>
              <a:t> null </a:t>
            </a:r>
            <a:r>
              <a:rPr lang="hu-HU" dirty="0" err="1"/>
              <a:t>to</a:t>
            </a:r>
            <a:r>
              <a:rPr lang="hu-HU" dirty="0"/>
              <a:t> a non-</a:t>
            </a:r>
            <a:r>
              <a:rPr lang="hu-HU" dirty="0" err="1"/>
              <a:t>nullable</a:t>
            </a:r>
            <a:r>
              <a:rPr lang="hu-HU" dirty="0"/>
              <a:t> </a:t>
            </a:r>
            <a:r>
              <a:rPr lang="hu-HU" dirty="0" err="1"/>
              <a:t>type</a:t>
            </a:r>
            <a:endParaRPr lang="hu-HU" dirty="0"/>
          </a:p>
          <a:p>
            <a:pPr marL="320040" lvl="1" indent="0">
              <a:buNone/>
            </a:pPr>
            <a:r>
              <a:rPr lang="hu-HU" sz="1300" dirty="0" err="1">
                <a:latin typeface="Courier New" panose="02070309020205020404" pitchFamily="49" charset="0"/>
                <a:cs typeface="Courier New" panose="02070309020205020404" pitchFamily="49" charset="0"/>
              </a:rPr>
              <a:t>dynamic</a:t>
            </a:r>
            <a:r>
              <a:rPr lang="en-US" sz="1300" dirty="0">
                <a:latin typeface="Courier New" panose="02070309020205020404" pitchFamily="49" charset="0"/>
                <a:cs typeface="Courier New" panose="02070309020205020404" pitchFamily="49" charset="0"/>
              </a:rPr>
              <a:t> o = </a:t>
            </a:r>
            <a:r>
              <a:rPr lang="hu-HU" sz="1300" dirty="0">
                <a:latin typeface="Courier New" panose="02070309020205020404" pitchFamily="49" charset="0"/>
                <a:cs typeface="Courier New" panose="02070309020205020404" pitchFamily="49" charset="0"/>
              </a:rPr>
              <a:t>(</a:t>
            </a:r>
            <a:r>
              <a:rPr lang="hu-HU" sz="1300" dirty="0" err="1">
                <a:latin typeface="Courier New" panose="02070309020205020404" pitchFamily="49" charset="0"/>
                <a:cs typeface="Courier New" panose="02070309020205020404" pitchFamily="49" charset="0"/>
              </a:rPr>
              <a:t>string</a:t>
            </a:r>
            <a:r>
              <a:rPr lang="hu-HU" sz="1300" dirty="0">
                <a:latin typeface="Courier New" panose="02070309020205020404" pitchFamily="49" charset="0"/>
                <a:cs typeface="Courier New" panose="02070309020205020404" pitchFamily="49" charset="0"/>
              </a:rPr>
              <a:t>)</a:t>
            </a:r>
            <a:r>
              <a:rPr lang="en-US" sz="1300" dirty="0">
                <a:latin typeface="Courier New" panose="02070309020205020404" pitchFamily="49" charset="0"/>
                <a:cs typeface="Courier New" panose="02070309020205020404" pitchFamily="49" charset="0"/>
              </a:rPr>
              <a:t>null;</a:t>
            </a:r>
            <a:br>
              <a:rPr lang="hu-HU" sz="1300" dirty="0">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int</a:t>
            </a:r>
            <a:r>
              <a:rPr lang="en-US" sz="1300" dirty="0">
                <a:latin typeface="Courier New" panose="02070309020205020404" pitchFamily="49" charset="0"/>
                <a:cs typeface="Courier New" panose="02070309020205020404" pitchFamily="49" charset="0"/>
              </a:rPr>
              <a:t> </a:t>
            </a:r>
            <a:r>
              <a:rPr lang="hu-HU" sz="1300" dirty="0">
                <a:latin typeface="Courier New" panose="02070309020205020404" pitchFamily="49" charset="0"/>
                <a:cs typeface="Courier New" panose="02070309020205020404" pitchFamily="49" charset="0"/>
              </a:rPr>
              <a:t>a</a:t>
            </a:r>
            <a:r>
              <a:rPr lang="en-US" sz="1300" dirty="0">
                <a:latin typeface="Courier New" panose="02070309020205020404" pitchFamily="49" charset="0"/>
                <a:cs typeface="Courier New" panose="02070309020205020404" pitchFamily="49" charset="0"/>
              </a:rPr>
              <a:t> = o.</a:t>
            </a:r>
            <a:r>
              <a:rPr lang="hu-HU" sz="1300" dirty="0" err="1">
                <a:latin typeface="Courier New" panose="02070309020205020404" pitchFamily="49" charset="0"/>
                <a:cs typeface="Courier New" panose="02070309020205020404" pitchFamily="49" charset="0"/>
              </a:rPr>
              <a:t>Length</a:t>
            </a:r>
            <a:r>
              <a:rPr lang="en-US" sz="1300" dirty="0">
                <a:latin typeface="Courier New" panose="02070309020205020404" pitchFamily="49" charset="0"/>
                <a:cs typeface="Courier New" panose="02070309020205020404" pitchFamily="49" charset="0"/>
              </a:rPr>
              <a:t>; </a:t>
            </a:r>
            <a:r>
              <a:rPr lang="en-US" sz="1300" dirty="0">
                <a:solidFill>
                  <a:srgbClr val="00B0F0"/>
                </a:solidFill>
                <a:latin typeface="Courier New" panose="02070309020205020404" pitchFamily="49" charset="0"/>
                <a:cs typeface="Courier New" panose="02070309020205020404" pitchFamily="49" charset="0"/>
              </a:rPr>
              <a:t>//throws </a:t>
            </a:r>
            <a:r>
              <a:rPr lang="hu-HU" sz="1300" dirty="0" err="1">
                <a:solidFill>
                  <a:srgbClr val="00B0F0"/>
                </a:solidFill>
                <a:latin typeface="Courier New" panose="02070309020205020404" pitchFamily="49" charset="0"/>
                <a:cs typeface="Courier New" panose="02070309020205020404" pitchFamily="49" charset="0"/>
              </a:rPr>
              <a:t>RuntimeBinder</a:t>
            </a:r>
            <a:r>
              <a:rPr lang="en-US" sz="1300" dirty="0">
                <a:solidFill>
                  <a:srgbClr val="00B0F0"/>
                </a:solidFill>
                <a:latin typeface="Courier New" panose="02070309020205020404" pitchFamily="49" charset="0"/>
                <a:cs typeface="Courier New" panose="02070309020205020404" pitchFamily="49" charset="0"/>
              </a:rPr>
              <a:t>Exception</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dereferencing</a:t>
            </a:r>
            <a:r>
              <a:rPr lang="hu-HU" sz="1300" dirty="0">
                <a:solidFill>
                  <a:srgbClr val="00B0F0"/>
                </a:solidFill>
                <a:latin typeface="Courier New" panose="02070309020205020404" pitchFamily="49" charset="0"/>
                <a:cs typeface="Courier New" panose="02070309020205020404" pitchFamily="49" charset="0"/>
              </a:rPr>
              <a:t> null-</a:t>
            </a:r>
            <a:r>
              <a:rPr lang="hu-HU" sz="1300" dirty="0" err="1">
                <a:solidFill>
                  <a:srgbClr val="00B0F0"/>
                </a:solidFill>
                <a:latin typeface="Courier New" panose="02070309020205020404" pitchFamily="49" charset="0"/>
                <a:cs typeface="Courier New" panose="02070309020205020404" pitchFamily="49" charset="0"/>
              </a:rPr>
              <a:t>value</a:t>
            </a:r>
            <a:r>
              <a:rPr lang="hu-HU" sz="1300" dirty="0">
                <a:solidFill>
                  <a:srgbClr val="00B0F0"/>
                </a:solidFill>
                <a:latin typeface="Courier New" panose="02070309020205020404" pitchFamily="49" charset="0"/>
                <a:cs typeface="Courier New" panose="02070309020205020404" pitchFamily="49" charset="0"/>
              </a:rPr>
              <a:t>)</a:t>
            </a:r>
            <a:br>
              <a:rPr lang="hu-HU" sz="1300" dirty="0">
                <a:solidFill>
                  <a:srgbClr val="00B0F0"/>
                </a:solidFill>
                <a:latin typeface="Courier New" panose="02070309020205020404" pitchFamily="49" charset="0"/>
                <a:cs typeface="Courier New" panose="02070309020205020404" pitchFamily="49" charset="0"/>
              </a:rPr>
            </a:br>
            <a:r>
              <a:rPr lang="hu-HU" sz="1300" dirty="0">
                <a:latin typeface="Courier New" panose="02070309020205020404" pitchFamily="49" charset="0"/>
                <a:cs typeface="Courier New" panose="02070309020205020404" pitchFamily="49" charset="0"/>
              </a:rPr>
              <a:t>int</a:t>
            </a:r>
            <a:r>
              <a:rPr lang="en-US" sz="1300" dirty="0">
                <a:latin typeface="Courier New" panose="02070309020205020404" pitchFamily="49" charset="0"/>
                <a:cs typeface="Courier New" panose="02070309020205020404" pitchFamily="49" charset="0"/>
              </a:rPr>
              <a:t> </a:t>
            </a:r>
            <a:r>
              <a:rPr lang="hu-HU" sz="1300" dirty="0">
                <a:latin typeface="Courier New" panose="02070309020205020404" pitchFamily="49" charset="0"/>
                <a:cs typeface="Courier New" panose="02070309020205020404" pitchFamily="49" charset="0"/>
              </a:rPr>
              <a:t>b</a:t>
            </a:r>
            <a:r>
              <a:rPr lang="en-US" sz="1300" dirty="0">
                <a:latin typeface="Courier New" panose="02070309020205020404" pitchFamily="49" charset="0"/>
                <a:cs typeface="Courier New" panose="02070309020205020404" pitchFamily="49" charset="0"/>
              </a:rPr>
              <a:t> = o</a:t>
            </a:r>
            <a:r>
              <a:rPr lang="hu-HU" sz="1300" dirty="0">
                <a:latin typeface="Courier New" panose="02070309020205020404" pitchFamily="49" charset="0"/>
                <a:cs typeface="Courier New" panose="02070309020205020404" pitchFamily="49" charset="0"/>
              </a:rPr>
              <a:t>?</a:t>
            </a:r>
            <a:r>
              <a:rPr lang="en-US" sz="1300" dirty="0">
                <a:latin typeface="Courier New" panose="02070309020205020404" pitchFamily="49" charset="0"/>
                <a:cs typeface="Courier New" panose="02070309020205020404" pitchFamily="49" charset="0"/>
              </a:rPr>
              <a:t>.</a:t>
            </a:r>
            <a:r>
              <a:rPr lang="hu-HU" sz="1300" dirty="0" err="1">
                <a:latin typeface="Courier New" panose="02070309020205020404" pitchFamily="49" charset="0"/>
                <a:cs typeface="Courier New" panose="02070309020205020404" pitchFamily="49" charset="0"/>
              </a:rPr>
              <a:t>Length</a:t>
            </a:r>
            <a:r>
              <a:rPr lang="en-US" sz="1300" dirty="0">
                <a:latin typeface="Courier New" panose="02070309020205020404" pitchFamily="49" charset="0"/>
                <a:cs typeface="Courier New" panose="02070309020205020404" pitchFamily="49" charset="0"/>
              </a:rPr>
              <a:t>; </a:t>
            </a:r>
            <a:r>
              <a:rPr lang="en-US" sz="1300" dirty="0">
                <a:solidFill>
                  <a:srgbClr val="00B0F0"/>
                </a:solidFill>
                <a:latin typeface="Courier New" panose="02070309020205020404" pitchFamily="49" charset="0"/>
                <a:cs typeface="Courier New" panose="02070309020205020404" pitchFamily="49" charset="0"/>
              </a:rPr>
              <a:t>//throws </a:t>
            </a:r>
            <a:r>
              <a:rPr lang="hu-HU" sz="1300" dirty="0" err="1">
                <a:solidFill>
                  <a:srgbClr val="00B0F0"/>
                </a:solidFill>
                <a:latin typeface="Courier New" panose="02070309020205020404" pitchFamily="49" charset="0"/>
                <a:cs typeface="Courier New" panose="02070309020205020404" pitchFamily="49" charset="0"/>
              </a:rPr>
              <a:t>RuntimeBinder</a:t>
            </a:r>
            <a:r>
              <a:rPr lang="en-US" sz="1300" dirty="0">
                <a:solidFill>
                  <a:srgbClr val="00B0F0"/>
                </a:solidFill>
                <a:latin typeface="Courier New" panose="02070309020205020404" pitchFamily="49" charset="0"/>
                <a:cs typeface="Courier New" panose="02070309020205020404" pitchFamily="49" charset="0"/>
              </a:rPr>
              <a:t>Exception</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assigning</a:t>
            </a:r>
            <a:r>
              <a:rPr lang="hu-HU" sz="1300" dirty="0">
                <a:solidFill>
                  <a:srgbClr val="00B0F0"/>
                </a:solidFill>
                <a:latin typeface="Courier New" panose="02070309020205020404" pitchFamily="49" charset="0"/>
                <a:cs typeface="Courier New" panose="02070309020205020404" pitchFamily="49" charset="0"/>
              </a:rPr>
              <a:t> null-</a:t>
            </a:r>
            <a:r>
              <a:rPr lang="hu-HU" sz="1300" dirty="0" err="1">
                <a:solidFill>
                  <a:srgbClr val="00B0F0"/>
                </a:solidFill>
                <a:latin typeface="Courier New" panose="02070309020205020404" pitchFamily="49" charset="0"/>
                <a:cs typeface="Courier New" panose="02070309020205020404" pitchFamily="49" charset="0"/>
              </a:rPr>
              <a:t>value</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to</a:t>
            </a:r>
            <a:r>
              <a:rPr lang="hu-HU" sz="1300" dirty="0">
                <a:solidFill>
                  <a:srgbClr val="00B0F0"/>
                </a:solidFill>
                <a:latin typeface="Courier New" panose="02070309020205020404" pitchFamily="49" charset="0"/>
                <a:cs typeface="Courier New" panose="02070309020205020404" pitchFamily="49" charset="0"/>
              </a:rPr>
              <a:t> non-</a:t>
            </a:r>
            <a:r>
              <a:rPr lang="hu-HU" sz="1300" dirty="0" err="1">
                <a:solidFill>
                  <a:srgbClr val="00B0F0"/>
                </a:solidFill>
                <a:latin typeface="Courier New" panose="02070309020205020404" pitchFamily="49" charset="0"/>
                <a:cs typeface="Courier New" panose="02070309020205020404" pitchFamily="49" charset="0"/>
              </a:rPr>
              <a:t>nullable</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type</a:t>
            </a:r>
            <a:r>
              <a:rPr lang="hu-HU" sz="1300"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8848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D92B-4DCB-016C-1048-1987DDB82D79}"/>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694E92CB-7C40-97D9-9FE5-F110F9BBCCAB}"/>
              </a:ext>
            </a:extLst>
          </p:cNvPr>
          <p:cNvSpPr>
            <a:spLocks noGrp="1"/>
          </p:cNvSpPr>
          <p:nvPr>
            <p:ph idx="1"/>
          </p:nvPr>
        </p:nvSpPr>
        <p:spPr/>
        <p:txBody>
          <a:bodyPr>
            <a:normAutofit fontScale="92500"/>
          </a:bodyPr>
          <a:lstStyle/>
          <a:p>
            <a:r>
              <a:rPr lang="hu-HU" dirty="0" err="1"/>
              <a:t>Introduced</a:t>
            </a:r>
            <a:r>
              <a:rPr lang="hu-HU" dirty="0"/>
              <a:t> in C# 2.0</a:t>
            </a:r>
          </a:p>
          <a:p>
            <a:r>
              <a:rPr lang="hu-HU" dirty="0" err="1"/>
              <a:t>Based</a:t>
            </a:r>
            <a:r>
              <a:rPr lang="hu-HU" dirty="0"/>
              <a:t> </a:t>
            </a:r>
            <a:r>
              <a:rPr lang="hu-HU" dirty="0" err="1"/>
              <a:t>on</a:t>
            </a:r>
            <a:r>
              <a:rPr lang="hu-HU" dirty="0"/>
              <a:t> </a:t>
            </a:r>
            <a:r>
              <a:rPr lang="hu-HU" dirty="0" err="1">
                <a:solidFill>
                  <a:schemeClr val="accent2">
                    <a:lumMod val="75000"/>
                  </a:schemeClr>
                </a:solidFill>
              </a:rPr>
              <a:t>struct</a:t>
            </a:r>
            <a:r>
              <a:rPr lang="hu-HU" dirty="0">
                <a:solidFill>
                  <a:schemeClr val="accent2">
                    <a:lumMod val="75000"/>
                  </a:schemeClr>
                </a:solidFill>
              </a:rPr>
              <a:t> </a:t>
            </a:r>
            <a:r>
              <a:rPr lang="hu-HU" dirty="0" err="1">
                <a:solidFill>
                  <a:schemeClr val="accent2">
                    <a:lumMod val="75000"/>
                  </a:schemeClr>
                </a:solidFill>
              </a:rPr>
              <a:t>System.Nullable</a:t>
            </a:r>
            <a:r>
              <a:rPr lang="hu-HU" dirty="0">
                <a:solidFill>
                  <a:schemeClr val="accent2">
                    <a:lumMod val="75000"/>
                  </a:schemeClr>
                </a:solidFill>
              </a:rPr>
              <a:t>&lt;T&gt;</a:t>
            </a:r>
            <a:r>
              <a:rPr lang="hu-HU" dirty="0"/>
              <a:t>, </a:t>
            </a:r>
            <a:r>
              <a:rPr lang="hu-HU" dirty="0" err="1"/>
              <a:t>enables</a:t>
            </a:r>
            <a:r>
              <a:rPr lang="hu-HU" dirty="0"/>
              <a:t> </a:t>
            </a:r>
            <a:r>
              <a:rPr lang="hu-HU" dirty="0" err="1"/>
              <a:t>value-types</a:t>
            </a:r>
            <a:r>
              <a:rPr lang="hu-HU" dirty="0"/>
              <a:t> </a:t>
            </a:r>
            <a:r>
              <a:rPr lang="hu-HU" dirty="0" err="1"/>
              <a:t>to</a:t>
            </a:r>
            <a:r>
              <a:rPr lang="hu-HU" dirty="0"/>
              <a:t> </a:t>
            </a:r>
            <a:r>
              <a:rPr lang="hu-HU" dirty="0" err="1"/>
              <a:t>have</a:t>
            </a:r>
            <a:r>
              <a:rPr lang="hu-HU" dirty="0"/>
              <a:t> null-</a:t>
            </a:r>
            <a:r>
              <a:rPr lang="hu-HU" dirty="0" err="1"/>
              <a:t>values</a:t>
            </a:r>
            <a:endParaRPr lang="hu-HU" dirty="0"/>
          </a:p>
          <a:p>
            <a:r>
              <a:rPr lang="hu-HU" dirty="0" err="1"/>
              <a:t>Declaration</a:t>
            </a:r>
            <a:r>
              <a:rPr lang="hu-HU" dirty="0"/>
              <a:t> </a:t>
            </a:r>
            <a:r>
              <a:rPr lang="hu-HU" dirty="0" err="1"/>
              <a:t>syntax</a:t>
            </a:r>
            <a:r>
              <a:rPr lang="hu-HU" dirty="0"/>
              <a:t>:</a:t>
            </a:r>
          </a:p>
          <a:p>
            <a:pPr marL="320040" lvl="1" indent="0">
              <a:buNone/>
            </a:pPr>
            <a:r>
              <a:rPr lang="hu-HU" sz="1700" dirty="0" err="1">
                <a:latin typeface="Courier New" panose="02070309020205020404" pitchFamily="49" charset="0"/>
                <a:cs typeface="Courier New" panose="02070309020205020404" pitchFamily="49" charset="0"/>
              </a:rPr>
              <a:t>Nullable</a:t>
            </a:r>
            <a:r>
              <a:rPr lang="hu-HU" sz="1700" dirty="0">
                <a:latin typeface="Courier New" panose="02070309020205020404" pitchFamily="49" charset="0"/>
                <a:cs typeface="Courier New" panose="02070309020205020404" pitchFamily="49" charset="0"/>
              </a:rPr>
              <a:t>&lt;int&gt; i = null;</a:t>
            </a:r>
          </a:p>
          <a:p>
            <a:pPr marL="320040" lvl="1" indent="0">
              <a:buNone/>
            </a:pPr>
            <a:r>
              <a:rPr lang="hu-HU" sz="1700" dirty="0">
                <a:latin typeface="Courier New" panose="02070309020205020404" pitchFamily="49" charset="0"/>
                <a:cs typeface="Courier New" panose="02070309020205020404" pitchFamily="49" charset="0"/>
              </a:rPr>
              <a:t>int? i = null;</a:t>
            </a:r>
          </a:p>
          <a:p>
            <a:r>
              <a:rPr lang="hu-HU" dirty="0" err="1">
                <a:solidFill>
                  <a:schemeClr val="accent2">
                    <a:lumMod val="75000"/>
                  </a:schemeClr>
                </a:solidFill>
              </a:rPr>
              <a:t>Nullable</a:t>
            </a:r>
            <a:r>
              <a:rPr lang="hu-HU" dirty="0">
                <a:solidFill>
                  <a:schemeClr val="accent2">
                    <a:lumMod val="75000"/>
                  </a:schemeClr>
                </a:solidFill>
              </a:rPr>
              <a:t>&lt;T&gt;</a:t>
            </a:r>
            <a:r>
              <a:rPr lang="hu-HU" dirty="0"/>
              <a:t> is </a:t>
            </a:r>
            <a:r>
              <a:rPr lang="hu-HU" dirty="0" err="1"/>
              <a:t>actually</a:t>
            </a:r>
            <a:r>
              <a:rPr lang="hu-HU" dirty="0"/>
              <a:t> </a:t>
            </a:r>
            <a:r>
              <a:rPr lang="hu-HU" dirty="0" err="1"/>
              <a:t>never</a:t>
            </a:r>
            <a:r>
              <a:rPr lang="hu-HU" dirty="0"/>
              <a:t> null, </a:t>
            </a:r>
            <a:r>
              <a:rPr lang="hu-HU" dirty="0" err="1"/>
              <a:t>since</a:t>
            </a:r>
            <a:r>
              <a:rPr lang="hu-HU" dirty="0"/>
              <a:t> </a:t>
            </a:r>
            <a:r>
              <a:rPr lang="hu-HU" dirty="0" err="1"/>
              <a:t>it</a:t>
            </a:r>
            <a:r>
              <a:rPr lang="hu-HU" dirty="0"/>
              <a:t> is </a:t>
            </a:r>
            <a:r>
              <a:rPr lang="hu-HU" dirty="0" err="1"/>
              <a:t>also</a:t>
            </a:r>
            <a:r>
              <a:rPr lang="hu-HU" dirty="0"/>
              <a:t> a </a:t>
            </a:r>
            <a:r>
              <a:rPr lang="hu-HU" dirty="0" err="1"/>
              <a:t>value-type</a:t>
            </a:r>
            <a:r>
              <a:rPr lang="hu-HU" dirty="0"/>
              <a:t>. </a:t>
            </a:r>
            <a:r>
              <a:rPr lang="hu-HU" dirty="0" err="1"/>
              <a:t>This</a:t>
            </a:r>
            <a:r>
              <a:rPr lang="hu-HU" dirty="0"/>
              <a:t> </a:t>
            </a:r>
            <a:r>
              <a:rPr lang="hu-HU" dirty="0" err="1"/>
              <a:t>adds</a:t>
            </a:r>
            <a:r>
              <a:rPr lang="hu-HU" dirty="0"/>
              <a:t> </a:t>
            </a:r>
            <a:r>
              <a:rPr lang="hu-HU" dirty="0" err="1"/>
              <a:t>the</a:t>
            </a:r>
            <a:r>
              <a:rPr lang="hu-HU" dirty="0"/>
              <a:t> </a:t>
            </a:r>
            <a:r>
              <a:rPr lang="hu-HU" dirty="0" err="1"/>
              <a:t>following</a:t>
            </a:r>
            <a:r>
              <a:rPr lang="hu-HU" dirty="0"/>
              <a:t> </a:t>
            </a:r>
            <a:r>
              <a:rPr lang="hu-HU" dirty="0" err="1"/>
              <a:t>logic</a:t>
            </a:r>
            <a:r>
              <a:rPr lang="hu-HU" dirty="0"/>
              <a:t>:</a:t>
            </a:r>
          </a:p>
          <a:p>
            <a:pPr lvl="1"/>
            <a:r>
              <a:rPr lang="hu-HU" dirty="0" err="1">
                <a:solidFill>
                  <a:schemeClr val="accent2">
                    <a:lumMod val="75000"/>
                  </a:schemeClr>
                </a:solidFill>
              </a:rPr>
              <a:t>bool</a:t>
            </a:r>
            <a:r>
              <a:rPr lang="hu-HU" dirty="0">
                <a:solidFill>
                  <a:schemeClr val="accent2">
                    <a:lumMod val="75000"/>
                  </a:schemeClr>
                </a:solidFill>
              </a:rPr>
              <a:t> </a:t>
            </a:r>
            <a:r>
              <a:rPr lang="hu-HU" dirty="0" err="1">
                <a:solidFill>
                  <a:schemeClr val="accent2">
                    <a:lumMod val="75000"/>
                  </a:schemeClr>
                </a:solidFill>
              </a:rPr>
              <a:t>Nullable</a:t>
            </a:r>
            <a:r>
              <a:rPr lang="hu-HU" dirty="0">
                <a:solidFill>
                  <a:schemeClr val="accent2">
                    <a:lumMod val="75000"/>
                  </a:schemeClr>
                </a:solidFill>
              </a:rPr>
              <a:t>&lt;T&gt;.</a:t>
            </a:r>
            <a:r>
              <a:rPr lang="hu-HU" dirty="0" err="1">
                <a:solidFill>
                  <a:schemeClr val="accent2">
                    <a:lumMod val="75000"/>
                  </a:schemeClr>
                </a:solidFill>
              </a:rPr>
              <a:t>HasValue</a:t>
            </a:r>
            <a:r>
              <a:rPr lang="hu-HU" dirty="0">
                <a:solidFill>
                  <a:schemeClr val="accent2">
                    <a:lumMod val="75000"/>
                  </a:schemeClr>
                </a:solidFill>
              </a:rPr>
              <a:t> { </a:t>
            </a:r>
            <a:r>
              <a:rPr lang="hu-HU" dirty="0" err="1">
                <a:solidFill>
                  <a:schemeClr val="accent2">
                    <a:lumMod val="75000"/>
                  </a:schemeClr>
                </a:solidFill>
              </a:rPr>
              <a:t>get</a:t>
            </a:r>
            <a:r>
              <a:rPr lang="hu-HU" dirty="0">
                <a:solidFill>
                  <a:schemeClr val="accent2">
                    <a:lumMod val="75000"/>
                  </a:schemeClr>
                </a:solidFill>
              </a:rPr>
              <a:t>; } </a:t>
            </a:r>
            <a:r>
              <a:rPr lang="hu-HU" dirty="0" err="1"/>
              <a:t>property</a:t>
            </a:r>
            <a:r>
              <a:rPr lang="hu-HU" dirty="0"/>
              <a:t> is </a:t>
            </a:r>
            <a:r>
              <a:rPr lang="hu-HU" dirty="0" err="1"/>
              <a:t>false</a:t>
            </a:r>
            <a:r>
              <a:rPr lang="hu-HU" dirty="0"/>
              <a:t> </a:t>
            </a:r>
            <a:r>
              <a:rPr lang="hu-HU" dirty="0" err="1"/>
              <a:t>when</a:t>
            </a:r>
            <a:r>
              <a:rPr lang="hu-HU" dirty="0"/>
              <a:t> null-</a:t>
            </a:r>
            <a:r>
              <a:rPr lang="hu-HU" dirty="0" err="1"/>
              <a:t>value</a:t>
            </a:r>
            <a:r>
              <a:rPr lang="hu-HU" dirty="0"/>
              <a:t> is </a:t>
            </a:r>
            <a:r>
              <a:rPr lang="hu-HU" dirty="0" err="1"/>
              <a:t>assigned</a:t>
            </a:r>
            <a:endParaRPr lang="hu-HU" dirty="0"/>
          </a:p>
          <a:p>
            <a:pPr lvl="1"/>
            <a:r>
              <a:rPr lang="hu-HU" dirty="0">
                <a:solidFill>
                  <a:schemeClr val="accent2">
                    <a:lumMod val="75000"/>
                  </a:schemeClr>
                </a:solidFill>
              </a:rPr>
              <a:t>T </a:t>
            </a:r>
            <a:r>
              <a:rPr lang="hu-HU" dirty="0" err="1">
                <a:solidFill>
                  <a:schemeClr val="accent2">
                    <a:lumMod val="75000"/>
                  </a:schemeClr>
                </a:solidFill>
              </a:rPr>
              <a:t>Nullable</a:t>
            </a:r>
            <a:r>
              <a:rPr lang="hu-HU" dirty="0">
                <a:solidFill>
                  <a:schemeClr val="accent2">
                    <a:lumMod val="75000"/>
                  </a:schemeClr>
                </a:solidFill>
              </a:rPr>
              <a:t>&lt;T&gt;.</a:t>
            </a:r>
            <a:r>
              <a:rPr lang="hu-HU" dirty="0" err="1">
                <a:solidFill>
                  <a:schemeClr val="accent2">
                    <a:lumMod val="75000"/>
                  </a:schemeClr>
                </a:solidFill>
              </a:rPr>
              <a:t>Value</a:t>
            </a:r>
            <a:r>
              <a:rPr lang="hu-HU" dirty="0">
                <a:solidFill>
                  <a:schemeClr val="accent2">
                    <a:lumMod val="75000"/>
                  </a:schemeClr>
                </a:solidFill>
              </a:rPr>
              <a:t> { </a:t>
            </a:r>
            <a:r>
              <a:rPr lang="hu-HU" dirty="0" err="1">
                <a:solidFill>
                  <a:schemeClr val="accent2">
                    <a:lumMod val="75000"/>
                  </a:schemeClr>
                </a:solidFill>
              </a:rPr>
              <a:t>get</a:t>
            </a:r>
            <a:r>
              <a:rPr lang="hu-HU" dirty="0">
                <a:solidFill>
                  <a:schemeClr val="accent2">
                    <a:lumMod val="75000"/>
                  </a:schemeClr>
                </a:solidFill>
              </a:rPr>
              <a:t>; } </a:t>
            </a:r>
            <a:r>
              <a:rPr lang="hu-HU" dirty="0" err="1"/>
              <a:t>property</a:t>
            </a:r>
            <a:r>
              <a:rPr lang="hu-HU" dirty="0"/>
              <a:t> </a:t>
            </a:r>
            <a:r>
              <a:rPr lang="hu-HU" dirty="0" err="1"/>
              <a:t>gets</a:t>
            </a:r>
            <a:r>
              <a:rPr lang="hu-HU" dirty="0"/>
              <a:t> </a:t>
            </a:r>
            <a:r>
              <a:rPr lang="hu-HU" dirty="0" err="1"/>
              <a:t>the</a:t>
            </a:r>
            <a:r>
              <a:rPr lang="hu-HU" dirty="0"/>
              <a:t> </a:t>
            </a:r>
            <a:r>
              <a:rPr lang="hu-HU" dirty="0" err="1"/>
              <a:t>assigned</a:t>
            </a:r>
            <a:r>
              <a:rPr lang="hu-HU" dirty="0"/>
              <a:t> </a:t>
            </a:r>
            <a:r>
              <a:rPr lang="hu-HU" dirty="0" err="1"/>
              <a:t>value</a:t>
            </a:r>
            <a:r>
              <a:rPr lang="hu-HU" dirty="0"/>
              <a:t> </a:t>
            </a:r>
            <a:r>
              <a:rPr lang="hu-HU" dirty="0" err="1"/>
              <a:t>when</a:t>
            </a:r>
            <a:r>
              <a:rPr lang="hu-HU" dirty="0"/>
              <a:t> </a:t>
            </a:r>
            <a:r>
              <a:rPr lang="hu-HU" dirty="0" err="1"/>
              <a:t>HasValue</a:t>
            </a:r>
            <a:r>
              <a:rPr lang="hu-HU" dirty="0"/>
              <a:t> is </a:t>
            </a:r>
            <a:r>
              <a:rPr lang="hu-HU" dirty="0" err="1"/>
              <a:t>true</a:t>
            </a:r>
            <a:r>
              <a:rPr lang="hu-HU" dirty="0"/>
              <a:t>. </a:t>
            </a:r>
            <a:r>
              <a:rPr lang="hu-HU" dirty="0" err="1"/>
              <a:t>Otherwise</a:t>
            </a:r>
            <a:r>
              <a:rPr lang="hu-HU" dirty="0"/>
              <a:t> </a:t>
            </a:r>
            <a:r>
              <a:rPr lang="hu-HU" dirty="0" err="1"/>
              <a:t>it</a:t>
            </a:r>
            <a:r>
              <a:rPr lang="hu-HU" dirty="0"/>
              <a:t> </a:t>
            </a:r>
            <a:r>
              <a:rPr lang="hu-HU" dirty="0" err="1"/>
              <a:t>throws</a:t>
            </a:r>
            <a:r>
              <a:rPr lang="hu-HU" dirty="0"/>
              <a:t> </a:t>
            </a:r>
            <a:r>
              <a:rPr lang="hu-HU" dirty="0" err="1"/>
              <a:t>InvalidOperationException</a:t>
            </a:r>
            <a:r>
              <a:rPr lang="hu-HU" dirty="0"/>
              <a:t>.</a:t>
            </a:r>
            <a:endParaRPr lang="en-US" dirty="0"/>
          </a:p>
        </p:txBody>
      </p:sp>
    </p:spTree>
    <p:extLst>
      <p:ext uri="{BB962C8B-B14F-4D97-AF65-F5344CB8AC3E}">
        <p14:creationId xmlns:p14="http://schemas.microsoft.com/office/powerpoint/2010/main" val="109186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Things</a:t>
            </a:r>
            <a:r>
              <a:rPr lang="hu-HU" dirty="0"/>
              <a:t> </a:t>
            </a:r>
            <a:r>
              <a:rPr lang="hu-HU" dirty="0" err="1"/>
              <a:t>we</a:t>
            </a:r>
            <a:r>
              <a:rPr lang="hu-HU" dirty="0"/>
              <a:t> </a:t>
            </a:r>
            <a:r>
              <a:rPr lang="hu-HU" dirty="0" err="1"/>
              <a:t>already</a:t>
            </a:r>
            <a:r>
              <a:rPr lang="hu-HU" dirty="0"/>
              <a:t> </a:t>
            </a:r>
            <a:r>
              <a:rPr lang="hu-HU" dirty="0" err="1"/>
              <a:t>know</a:t>
            </a:r>
            <a:endParaRPr lang="en-US" dirty="0"/>
          </a:p>
        </p:txBody>
      </p:sp>
      <p:sp>
        <p:nvSpPr>
          <p:cNvPr id="3" name="Content Placeholder 2"/>
          <p:cNvSpPr>
            <a:spLocks noGrp="1"/>
          </p:cNvSpPr>
          <p:nvPr>
            <p:ph idx="1"/>
          </p:nvPr>
        </p:nvSpPr>
        <p:spPr/>
        <p:txBody>
          <a:bodyPr>
            <a:normAutofit fontScale="77500" lnSpcReduction="20000"/>
          </a:bodyPr>
          <a:lstStyle/>
          <a:p>
            <a:r>
              <a:rPr lang="hu-HU" dirty="0"/>
              <a:t>In C#, </a:t>
            </a:r>
            <a:r>
              <a:rPr lang="hu-HU" dirty="0" err="1"/>
              <a:t>we</a:t>
            </a:r>
            <a:r>
              <a:rPr lang="hu-HU" dirty="0"/>
              <a:t> </a:t>
            </a:r>
            <a:r>
              <a:rPr lang="hu-HU" dirty="0" err="1"/>
              <a:t>have</a:t>
            </a:r>
            <a:endParaRPr lang="hu-HU" dirty="0"/>
          </a:p>
          <a:p>
            <a:pPr lvl="1"/>
            <a:r>
              <a:rPr lang="hu-HU" dirty="0" err="1"/>
              <a:t>Value-Types</a:t>
            </a:r>
            <a:r>
              <a:rPr lang="hu-HU" dirty="0"/>
              <a:t>, </a:t>
            </a:r>
            <a:r>
              <a:rPr lang="hu-HU" dirty="0" err="1"/>
              <a:t>allocated</a:t>
            </a:r>
            <a:r>
              <a:rPr lang="hu-HU" dirty="0"/>
              <a:t> </a:t>
            </a:r>
            <a:r>
              <a:rPr lang="hu-HU" dirty="0" err="1"/>
              <a:t>on</a:t>
            </a:r>
            <a:r>
              <a:rPr lang="hu-HU" dirty="0"/>
              <a:t> „</a:t>
            </a:r>
            <a:r>
              <a:rPr lang="hu-HU" dirty="0" err="1"/>
              <a:t>stack</a:t>
            </a:r>
            <a:r>
              <a:rPr lang="hu-HU" dirty="0"/>
              <a:t>” and </a:t>
            </a:r>
            <a:r>
              <a:rPr lang="hu-HU" dirty="0" err="1"/>
              <a:t>always</a:t>
            </a:r>
            <a:r>
              <a:rPr lang="hu-HU" dirty="0"/>
              <a:t> </a:t>
            </a:r>
            <a:r>
              <a:rPr lang="hu-HU" dirty="0" err="1"/>
              <a:t>have</a:t>
            </a:r>
            <a:r>
              <a:rPr lang="hu-HU" dirty="0"/>
              <a:t> a </a:t>
            </a:r>
            <a:r>
              <a:rPr lang="hu-HU" dirty="0" err="1"/>
              <a:t>defined</a:t>
            </a:r>
            <a:r>
              <a:rPr lang="hu-HU" dirty="0"/>
              <a:t> </a:t>
            </a:r>
            <a:r>
              <a:rPr lang="hu-HU" dirty="0" err="1"/>
              <a:t>value</a:t>
            </a:r>
            <a:r>
              <a:rPr lang="hu-HU" dirty="0"/>
              <a:t>.</a:t>
            </a:r>
          </a:p>
          <a:p>
            <a:pPr lvl="1"/>
            <a:r>
              <a:rPr lang="hu-HU" dirty="0" err="1"/>
              <a:t>Reference-Types</a:t>
            </a:r>
            <a:r>
              <a:rPr lang="hu-HU" dirty="0"/>
              <a:t> </a:t>
            </a:r>
            <a:r>
              <a:rPr lang="hu-HU" dirty="0" err="1"/>
              <a:t>are</a:t>
            </a:r>
            <a:r>
              <a:rPr lang="hu-HU" dirty="0"/>
              <a:t> </a:t>
            </a:r>
            <a:r>
              <a:rPr lang="hu-HU" dirty="0" err="1"/>
              <a:t>allocated</a:t>
            </a:r>
            <a:r>
              <a:rPr lang="hu-HU" dirty="0"/>
              <a:t> </a:t>
            </a:r>
            <a:r>
              <a:rPr lang="hu-HU" dirty="0" err="1"/>
              <a:t>on</a:t>
            </a:r>
            <a:r>
              <a:rPr lang="hu-HU" dirty="0"/>
              <a:t> „</a:t>
            </a:r>
            <a:r>
              <a:rPr lang="hu-HU" dirty="0" err="1"/>
              <a:t>heap</a:t>
            </a:r>
            <a:r>
              <a:rPr lang="hu-HU" dirty="0"/>
              <a:t>”. A </a:t>
            </a:r>
            <a:r>
              <a:rPr lang="hu-HU" dirty="0" err="1"/>
              <a:t>reference</a:t>
            </a:r>
            <a:r>
              <a:rPr lang="hu-HU" dirty="0"/>
              <a:t> is </a:t>
            </a:r>
            <a:r>
              <a:rPr lang="hu-HU" dirty="0" err="1"/>
              <a:t>allocated</a:t>
            </a:r>
            <a:r>
              <a:rPr lang="hu-HU" dirty="0"/>
              <a:t> </a:t>
            </a:r>
            <a:r>
              <a:rPr lang="hu-HU" dirty="0" err="1"/>
              <a:t>on</a:t>
            </a:r>
            <a:r>
              <a:rPr lang="hu-HU" dirty="0"/>
              <a:t> </a:t>
            </a:r>
            <a:r>
              <a:rPr lang="hu-HU" dirty="0" err="1"/>
              <a:t>the</a:t>
            </a:r>
            <a:r>
              <a:rPr lang="hu-HU" dirty="0"/>
              <a:t> </a:t>
            </a:r>
            <a:r>
              <a:rPr lang="hu-HU" dirty="0" err="1"/>
              <a:t>stack</a:t>
            </a:r>
            <a:r>
              <a:rPr lang="hu-HU" dirty="0"/>
              <a:t> </a:t>
            </a:r>
            <a:r>
              <a:rPr lang="hu-HU" dirty="0" err="1"/>
              <a:t>that</a:t>
            </a:r>
            <a:r>
              <a:rPr lang="hu-HU" dirty="0"/>
              <a:t> </a:t>
            </a:r>
            <a:r>
              <a:rPr lang="hu-HU" dirty="0" err="1"/>
              <a:t>may</a:t>
            </a:r>
            <a:r>
              <a:rPr lang="hu-HU" dirty="0"/>
              <a:t> </a:t>
            </a:r>
            <a:r>
              <a:rPr lang="hu-HU" dirty="0" err="1"/>
              <a:t>or</a:t>
            </a:r>
            <a:r>
              <a:rPr lang="hu-HU" dirty="0"/>
              <a:t> </a:t>
            </a:r>
            <a:r>
              <a:rPr lang="hu-HU" dirty="0" err="1"/>
              <a:t>may</a:t>
            </a:r>
            <a:r>
              <a:rPr lang="hu-HU" dirty="0"/>
              <a:t> </a:t>
            </a:r>
            <a:r>
              <a:rPr lang="hu-HU" dirty="0" err="1"/>
              <a:t>not</a:t>
            </a:r>
            <a:r>
              <a:rPr lang="hu-HU" dirty="0"/>
              <a:t> </a:t>
            </a:r>
            <a:r>
              <a:rPr lang="hu-HU" dirty="0" err="1"/>
              <a:t>refer</a:t>
            </a:r>
            <a:r>
              <a:rPr lang="hu-HU" dirty="0"/>
              <a:t> </a:t>
            </a:r>
            <a:r>
              <a:rPr lang="hu-HU" dirty="0" err="1"/>
              <a:t>to</a:t>
            </a:r>
            <a:r>
              <a:rPr lang="hu-HU" dirty="0"/>
              <a:t> an </a:t>
            </a:r>
            <a:r>
              <a:rPr lang="hu-HU" dirty="0" err="1"/>
              <a:t>object</a:t>
            </a:r>
            <a:r>
              <a:rPr lang="hu-HU" dirty="0"/>
              <a:t> </a:t>
            </a:r>
            <a:r>
              <a:rPr lang="hu-HU" dirty="0" err="1"/>
              <a:t>on</a:t>
            </a:r>
            <a:r>
              <a:rPr lang="hu-HU" dirty="0"/>
              <a:t> </a:t>
            </a:r>
            <a:r>
              <a:rPr lang="hu-HU" dirty="0" err="1"/>
              <a:t>the</a:t>
            </a:r>
            <a:r>
              <a:rPr lang="hu-HU" dirty="0"/>
              <a:t> </a:t>
            </a:r>
            <a:r>
              <a:rPr lang="hu-HU" dirty="0" err="1"/>
              <a:t>heap</a:t>
            </a:r>
            <a:r>
              <a:rPr lang="hu-HU" dirty="0"/>
              <a:t>.</a:t>
            </a:r>
            <a:endParaRPr lang="en-US" dirty="0"/>
          </a:p>
          <a:p>
            <a:r>
              <a:rPr lang="hu-HU" dirty="0"/>
              <a:t>NULL</a:t>
            </a:r>
          </a:p>
          <a:p>
            <a:pPr lvl="1"/>
            <a:r>
              <a:rPr lang="hu-HU" dirty="0"/>
              <a:t>In </a:t>
            </a:r>
            <a:r>
              <a:rPr lang="hu-HU" dirty="0" err="1"/>
              <a:t>other</a:t>
            </a:r>
            <a:r>
              <a:rPr lang="hu-HU" dirty="0"/>
              <a:t> </a:t>
            </a:r>
            <a:r>
              <a:rPr lang="hu-HU" dirty="0" err="1"/>
              <a:t>programming</a:t>
            </a:r>
            <a:r>
              <a:rPr lang="hu-HU" dirty="0"/>
              <a:t> </a:t>
            </a:r>
            <a:r>
              <a:rPr lang="hu-HU" dirty="0" err="1"/>
              <a:t>languages</a:t>
            </a:r>
            <a:r>
              <a:rPr lang="hu-HU" dirty="0"/>
              <a:t>: </a:t>
            </a:r>
            <a:r>
              <a:rPr lang="hu-HU" dirty="0" err="1"/>
              <a:t>nil</a:t>
            </a:r>
            <a:r>
              <a:rPr lang="hu-HU" dirty="0"/>
              <a:t> (</a:t>
            </a:r>
            <a:r>
              <a:rPr lang="hu-HU" dirty="0" err="1"/>
              <a:t>eg</a:t>
            </a:r>
            <a:r>
              <a:rPr lang="hu-HU" dirty="0"/>
              <a:t>. Delphi, </a:t>
            </a:r>
            <a:r>
              <a:rPr lang="hu-HU" dirty="0" err="1"/>
              <a:t>Lua</a:t>
            </a:r>
            <a:r>
              <a:rPr lang="hu-HU" dirty="0"/>
              <a:t>), </a:t>
            </a:r>
            <a:r>
              <a:rPr lang="hu-HU" dirty="0" err="1"/>
              <a:t>Nothing</a:t>
            </a:r>
            <a:r>
              <a:rPr lang="hu-HU" dirty="0"/>
              <a:t> (</a:t>
            </a:r>
            <a:r>
              <a:rPr lang="hu-HU" dirty="0" err="1"/>
              <a:t>eg</a:t>
            </a:r>
            <a:r>
              <a:rPr lang="hu-HU" dirty="0"/>
              <a:t>. Visual Basic), </a:t>
            </a:r>
            <a:r>
              <a:rPr lang="hu-HU" dirty="0" err="1"/>
              <a:t>None</a:t>
            </a:r>
            <a:r>
              <a:rPr lang="hu-HU" dirty="0"/>
              <a:t> (</a:t>
            </a:r>
            <a:r>
              <a:rPr lang="hu-HU" dirty="0" err="1"/>
              <a:t>eg</a:t>
            </a:r>
            <a:r>
              <a:rPr lang="hu-HU" dirty="0"/>
              <a:t>. Python)</a:t>
            </a:r>
          </a:p>
          <a:p>
            <a:pPr lvl="1"/>
            <a:r>
              <a:rPr lang="hu-HU" dirty="0"/>
              <a:t>C# </a:t>
            </a:r>
            <a:r>
              <a:rPr lang="hu-HU" dirty="0" err="1"/>
              <a:t>keyword</a:t>
            </a:r>
            <a:r>
              <a:rPr lang="hu-HU" dirty="0"/>
              <a:t>: null</a:t>
            </a:r>
          </a:p>
          <a:p>
            <a:pPr lvl="1"/>
            <a:r>
              <a:rPr lang="hu-HU" dirty="0" err="1"/>
              <a:t>Default</a:t>
            </a:r>
            <a:r>
              <a:rPr lang="hu-HU" dirty="0"/>
              <a:t> </a:t>
            </a:r>
            <a:r>
              <a:rPr lang="hu-HU" dirty="0" err="1"/>
              <a:t>value</a:t>
            </a:r>
            <a:r>
              <a:rPr lang="hu-HU" dirty="0"/>
              <a:t> of </a:t>
            </a:r>
            <a:r>
              <a:rPr lang="hu-HU" dirty="0" err="1"/>
              <a:t>any</a:t>
            </a:r>
            <a:r>
              <a:rPr lang="hu-HU" dirty="0"/>
              <a:t> </a:t>
            </a:r>
            <a:r>
              <a:rPr lang="hu-HU" dirty="0" err="1"/>
              <a:t>Reference-Type</a:t>
            </a:r>
            <a:endParaRPr lang="hu-HU" dirty="0"/>
          </a:p>
          <a:p>
            <a:pPr lvl="1"/>
            <a:r>
              <a:rPr lang="hu-HU" dirty="0" err="1"/>
              <a:t>Represents</a:t>
            </a:r>
            <a:r>
              <a:rPr lang="hu-HU" dirty="0"/>
              <a:t> a </a:t>
            </a:r>
            <a:r>
              <a:rPr lang="hu-HU" dirty="0" err="1"/>
              <a:t>state</a:t>
            </a:r>
            <a:r>
              <a:rPr lang="hu-HU" dirty="0"/>
              <a:t> in </a:t>
            </a:r>
            <a:r>
              <a:rPr lang="hu-HU" dirty="0" err="1"/>
              <a:t>which</a:t>
            </a:r>
            <a:r>
              <a:rPr lang="hu-HU" dirty="0"/>
              <a:t> </a:t>
            </a:r>
            <a:r>
              <a:rPr lang="hu-HU" dirty="0" err="1"/>
              <a:t>there’s</a:t>
            </a:r>
            <a:r>
              <a:rPr lang="hu-HU" dirty="0"/>
              <a:t> no </a:t>
            </a:r>
            <a:r>
              <a:rPr lang="hu-HU" dirty="0" err="1"/>
              <a:t>allocated</a:t>
            </a:r>
            <a:r>
              <a:rPr lang="hu-HU" dirty="0"/>
              <a:t> </a:t>
            </a:r>
            <a:r>
              <a:rPr lang="hu-HU" dirty="0" err="1"/>
              <a:t>object</a:t>
            </a:r>
            <a:r>
              <a:rPr lang="hu-HU" dirty="0"/>
              <a:t> </a:t>
            </a:r>
            <a:r>
              <a:rPr lang="hu-HU" dirty="0" err="1"/>
              <a:t>on</a:t>
            </a:r>
            <a:r>
              <a:rPr lang="hu-HU" dirty="0"/>
              <a:t> </a:t>
            </a:r>
            <a:r>
              <a:rPr lang="hu-HU" dirty="0" err="1"/>
              <a:t>the</a:t>
            </a:r>
            <a:r>
              <a:rPr lang="hu-HU" dirty="0"/>
              <a:t> </a:t>
            </a:r>
            <a:r>
              <a:rPr lang="hu-HU" dirty="0" err="1"/>
              <a:t>heap</a:t>
            </a:r>
            <a:r>
              <a:rPr lang="hu-HU" dirty="0"/>
              <a:t> </a:t>
            </a:r>
            <a:r>
              <a:rPr lang="hu-HU" dirty="0" err="1"/>
              <a:t>to</a:t>
            </a:r>
            <a:r>
              <a:rPr lang="hu-HU" dirty="0"/>
              <a:t> be </a:t>
            </a:r>
            <a:r>
              <a:rPr lang="hu-HU" dirty="0" err="1"/>
              <a:t>referenced</a:t>
            </a:r>
            <a:endParaRPr lang="hu-HU" dirty="0"/>
          </a:p>
          <a:p>
            <a:pPr lvl="1"/>
            <a:r>
              <a:rPr lang="hu-HU" dirty="0" err="1"/>
              <a:t>Meaning</a:t>
            </a:r>
            <a:r>
              <a:rPr lang="hu-HU" dirty="0"/>
              <a:t>:</a:t>
            </a:r>
          </a:p>
          <a:p>
            <a:pPr lvl="2"/>
            <a:r>
              <a:rPr lang="hu-HU" dirty="0"/>
              <a:t>A </a:t>
            </a:r>
            <a:r>
              <a:rPr lang="hu-HU" dirty="0" err="1"/>
              <a:t>property</a:t>
            </a:r>
            <a:r>
              <a:rPr lang="hu-HU" dirty="0"/>
              <a:t> </a:t>
            </a:r>
            <a:r>
              <a:rPr lang="hu-HU" dirty="0" err="1"/>
              <a:t>which</a:t>
            </a:r>
            <a:r>
              <a:rPr lang="hu-HU" dirty="0"/>
              <a:t> is </a:t>
            </a:r>
            <a:r>
              <a:rPr lang="hu-HU" dirty="0" err="1"/>
              <a:t>not</a:t>
            </a:r>
            <a:r>
              <a:rPr lang="hu-HU" dirty="0"/>
              <a:t> </a:t>
            </a:r>
            <a:r>
              <a:rPr lang="hu-HU" dirty="0" err="1"/>
              <a:t>applicable</a:t>
            </a:r>
            <a:r>
              <a:rPr lang="hu-HU" dirty="0"/>
              <a:t> </a:t>
            </a:r>
            <a:r>
              <a:rPr lang="hu-HU" dirty="0" err="1"/>
              <a:t>within</a:t>
            </a:r>
            <a:r>
              <a:rPr lang="hu-HU" dirty="0"/>
              <a:t> a </a:t>
            </a:r>
            <a:r>
              <a:rPr lang="hu-HU" dirty="0" err="1"/>
              <a:t>given</a:t>
            </a:r>
            <a:r>
              <a:rPr lang="hu-HU" dirty="0"/>
              <a:t> context</a:t>
            </a:r>
          </a:p>
          <a:p>
            <a:pPr lvl="2"/>
            <a:r>
              <a:rPr lang="hu-HU" dirty="0"/>
              <a:t>An </a:t>
            </a:r>
            <a:r>
              <a:rPr lang="hu-HU" dirty="0" err="1"/>
              <a:t>unknown</a:t>
            </a:r>
            <a:r>
              <a:rPr lang="hu-HU" dirty="0"/>
              <a:t> </a:t>
            </a:r>
            <a:r>
              <a:rPr lang="hu-HU" dirty="0" err="1"/>
              <a:t>value</a:t>
            </a:r>
            <a:r>
              <a:rPr lang="hu-HU" dirty="0"/>
              <a:t>:</a:t>
            </a:r>
          </a:p>
          <a:p>
            <a:pPr lvl="3"/>
            <a:r>
              <a:rPr lang="hu-HU" dirty="0"/>
              <a:t>An </a:t>
            </a:r>
            <a:r>
              <a:rPr lang="hu-HU" dirty="0" err="1"/>
              <a:t>existing</a:t>
            </a:r>
            <a:r>
              <a:rPr lang="hu-HU" dirty="0"/>
              <a:t> </a:t>
            </a:r>
            <a:r>
              <a:rPr lang="hu-HU" dirty="0" err="1"/>
              <a:t>information</a:t>
            </a:r>
            <a:r>
              <a:rPr lang="hu-HU" dirty="0"/>
              <a:t> </a:t>
            </a:r>
            <a:r>
              <a:rPr lang="hu-HU" dirty="0" err="1"/>
              <a:t>which</a:t>
            </a:r>
            <a:r>
              <a:rPr lang="hu-HU" dirty="0"/>
              <a:t> is </a:t>
            </a:r>
            <a:r>
              <a:rPr lang="hu-HU" dirty="0" err="1"/>
              <a:t>not</a:t>
            </a:r>
            <a:r>
              <a:rPr lang="hu-HU" dirty="0"/>
              <a:t> </a:t>
            </a:r>
            <a:r>
              <a:rPr lang="hu-HU" dirty="0" err="1"/>
              <a:t>known</a:t>
            </a:r>
            <a:endParaRPr lang="hu-HU" dirty="0"/>
          </a:p>
          <a:p>
            <a:pPr lvl="3"/>
            <a:r>
              <a:rPr lang="hu-HU" dirty="0" err="1"/>
              <a:t>It</a:t>
            </a:r>
            <a:r>
              <a:rPr lang="hu-HU" dirty="0"/>
              <a:t> is </a:t>
            </a:r>
            <a:r>
              <a:rPr lang="hu-HU" dirty="0" err="1"/>
              <a:t>not</a:t>
            </a:r>
            <a:r>
              <a:rPr lang="hu-HU" dirty="0"/>
              <a:t> </a:t>
            </a:r>
            <a:r>
              <a:rPr lang="hu-HU" dirty="0" err="1"/>
              <a:t>known</a:t>
            </a:r>
            <a:r>
              <a:rPr lang="hu-HU" dirty="0"/>
              <a:t> </a:t>
            </a:r>
            <a:r>
              <a:rPr lang="hu-HU" dirty="0" err="1"/>
              <a:t>whether</a:t>
            </a:r>
            <a:r>
              <a:rPr lang="hu-HU" dirty="0"/>
              <a:t> </a:t>
            </a:r>
            <a:r>
              <a:rPr lang="hu-HU" dirty="0" err="1"/>
              <a:t>the</a:t>
            </a:r>
            <a:r>
              <a:rPr lang="hu-HU" dirty="0"/>
              <a:t> </a:t>
            </a:r>
            <a:r>
              <a:rPr lang="hu-HU" dirty="0" err="1"/>
              <a:t>information</a:t>
            </a:r>
            <a:r>
              <a:rPr lang="hu-HU" dirty="0"/>
              <a:t> </a:t>
            </a:r>
            <a:r>
              <a:rPr lang="hu-HU" dirty="0" err="1"/>
              <a:t>exists</a:t>
            </a:r>
            <a:r>
              <a:rPr lang="hu-HU" dirty="0"/>
              <a:t> </a:t>
            </a:r>
            <a:r>
              <a:rPr lang="hu-HU" dirty="0" err="1"/>
              <a:t>or</a:t>
            </a:r>
            <a:r>
              <a:rPr lang="hu-HU" dirty="0"/>
              <a:t> </a:t>
            </a:r>
            <a:r>
              <a:rPr lang="hu-HU" dirty="0" err="1"/>
              <a:t>not</a:t>
            </a:r>
            <a:endParaRPr lang="hu-HU" dirty="0"/>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6218-9913-4AD0-5E71-C534430A8882}"/>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553C71F9-AB53-548D-00C0-60B465BFD946}"/>
              </a:ext>
            </a:extLst>
          </p:cNvPr>
          <p:cNvSpPr>
            <a:spLocks noGrp="1"/>
          </p:cNvSpPr>
          <p:nvPr>
            <p:ph idx="1"/>
          </p:nvPr>
        </p:nvSpPr>
        <p:spPr/>
        <p:txBody>
          <a:bodyPr>
            <a:normAutofit fontScale="92500" lnSpcReduction="10000"/>
          </a:bodyPr>
          <a:lstStyle/>
          <a:p>
            <a:pPr marL="0" indent="0">
              <a:buNone/>
            </a:pPr>
            <a:r>
              <a:rPr lang="hu-HU" dirty="0"/>
              <a:t>Null-</a:t>
            </a:r>
            <a:r>
              <a:rPr lang="hu-HU" dirty="0" err="1"/>
              <a:t>safe</a:t>
            </a:r>
            <a:r>
              <a:rPr lang="hu-HU" dirty="0"/>
              <a:t> </a:t>
            </a:r>
            <a:r>
              <a:rPr lang="hu-HU" dirty="0" err="1"/>
              <a:t>value</a:t>
            </a:r>
            <a:r>
              <a:rPr lang="hu-HU" dirty="0"/>
              <a:t> </a:t>
            </a:r>
            <a:r>
              <a:rPr lang="hu-HU" dirty="0" err="1"/>
              <a:t>access</a:t>
            </a:r>
            <a:endParaRPr lang="hu-HU" dirty="0"/>
          </a:p>
          <a:p>
            <a:r>
              <a:rPr lang="hu-HU" dirty="0" err="1"/>
              <a:t>Use</a:t>
            </a:r>
            <a:r>
              <a:rPr lang="hu-HU" dirty="0"/>
              <a:t> </a:t>
            </a:r>
            <a:r>
              <a:rPr lang="hu-HU" dirty="0" err="1"/>
              <a:t>HasValue</a:t>
            </a:r>
            <a:r>
              <a:rPr lang="hu-HU" dirty="0"/>
              <a:t> </a:t>
            </a:r>
            <a:r>
              <a:rPr lang="hu-HU" dirty="0" err="1"/>
              <a:t>directly</a:t>
            </a:r>
            <a:r>
              <a:rPr lang="hu-HU" dirty="0"/>
              <a:t>:</a:t>
            </a:r>
          </a:p>
          <a:p>
            <a:pPr marL="320040" lvl="1" indent="0">
              <a:buNone/>
            </a:pPr>
            <a:r>
              <a:rPr lang="hu-HU" sz="1500" dirty="0" err="1">
                <a:latin typeface="Courier New" panose="02070309020205020404" pitchFamily="49" charset="0"/>
                <a:cs typeface="Courier New" panose="02070309020205020404" pitchFamily="49" charset="0"/>
              </a:rPr>
              <a:t>if</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enableErrorReporting.HasValue</a:t>
            </a:r>
            <a:r>
              <a:rPr lang="hu-HU" sz="1500" dirty="0">
                <a:latin typeface="Courier New" panose="02070309020205020404" pitchFamily="49" charset="0"/>
                <a:cs typeface="Courier New" panose="02070309020205020404" pitchFamily="49" charset="0"/>
              </a:rPr>
              <a:t> || </a:t>
            </a:r>
            <a:r>
              <a:rPr lang="hu-HU" sz="1500" dirty="0" err="1">
                <a:latin typeface="Courier New" panose="02070309020205020404" pitchFamily="49" charset="0"/>
                <a:cs typeface="Courier New" panose="02070309020205020404" pitchFamily="49" charset="0"/>
              </a:rPr>
              <a:t>enableErrorReporting.Value</a:t>
            </a:r>
            <a:r>
              <a:rPr lang="hu-HU" sz="1500" dirty="0">
                <a:latin typeface="Courier New" panose="02070309020205020404" pitchFamily="49" charset="0"/>
                <a:cs typeface="Courier New" panose="02070309020205020404" pitchFamily="49" charset="0"/>
              </a:rPr>
              <a:t>)</a:t>
            </a:r>
          </a:p>
          <a:p>
            <a:pPr marL="594360" lvl="2" indent="0">
              <a:buNone/>
            </a:pPr>
            <a:r>
              <a:rPr lang="hu-HU" sz="1500" dirty="0" err="1">
                <a:latin typeface="Courier New" panose="02070309020205020404" pitchFamily="49" charset="0"/>
                <a:cs typeface="Courier New" panose="02070309020205020404" pitchFamily="49" charset="0"/>
              </a:rPr>
              <a:t>EnableErrorReporting</a:t>
            </a:r>
            <a:r>
              <a:rPr lang="hu-HU" sz="1500" dirty="0">
                <a:latin typeface="Courier New" panose="02070309020205020404" pitchFamily="49" charset="0"/>
                <a:cs typeface="Courier New" panose="02070309020205020404" pitchFamily="49" charset="0"/>
              </a:rPr>
              <a:t>(); </a:t>
            </a:r>
            <a:r>
              <a:rPr lang="hu-HU" sz="1500" dirty="0">
                <a:solidFill>
                  <a:srgbClr val="00B0F0"/>
                </a:solidFill>
                <a:latin typeface="Courier New" panose="02070309020205020404" pitchFamily="49" charset="0"/>
                <a:cs typeface="Courier New" panose="02070309020205020404" pitchFamily="49" charset="0"/>
              </a:rPr>
              <a:t>//</a:t>
            </a:r>
            <a:r>
              <a:rPr lang="hu-HU" sz="1500" dirty="0" err="1">
                <a:solidFill>
                  <a:srgbClr val="00B0F0"/>
                </a:solidFill>
                <a:latin typeface="Courier New" panose="02070309020205020404" pitchFamily="49" charset="0"/>
                <a:cs typeface="Courier New" panose="02070309020205020404" pitchFamily="49" charset="0"/>
              </a:rPr>
              <a:t>Feature</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enabled</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by</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default</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if</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not</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disabled</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explicitly</a:t>
            </a:r>
            <a:endParaRPr lang="hu-HU" sz="1500" dirty="0">
              <a:solidFill>
                <a:srgbClr val="00B0F0"/>
              </a:solidFill>
              <a:latin typeface="Courier New" panose="02070309020205020404" pitchFamily="49" charset="0"/>
              <a:cs typeface="Courier New" panose="02070309020205020404" pitchFamily="49" charset="0"/>
            </a:endParaRPr>
          </a:p>
          <a:p>
            <a:r>
              <a:rPr lang="hu-HU" dirty="0" err="1"/>
              <a:t>Use</a:t>
            </a:r>
            <a:r>
              <a:rPr lang="hu-HU" dirty="0"/>
              <a:t> </a:t>
            </a:r>
            <a:r>
              <a:rPr lang="hu-HU" dirty="0" err="1"/>
              <a:t>GetValueOrDefault</a:t>
            </a:r>
            <a:r>
              <a:rPr lang="hu-HU" dirty="0"/>
              <a:t>:</a:t>
            </a:r>
          </a:p>
          <a:p>
            <a:pPr marL="320040" lvl="1" indent="0">
              <a:buNone/>
            </a:pPr>
            <a:r>
              <a:rPr lang="hu-HU" sz="1500" dirty="0" err="1">
                <a:latin typeface="Courier New" panose="02070309020205020404" pitchFamily="49" charset="0"/>
                <a:cs typeface="Courier New" panose="02070309020205020404" pitchFamily="49" charset="0"/>
              </a:rPr>
              <a:t>if</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enableErrorReporting.GetValueOrDefault</a:t>
            </a:r>
            <a:r>
              <a:rPr lang="hu-HU" sz="1500" dirty="0">
                <a:latin typeface="Courier New" panose="02070309020205020404" pitchFamily="49" charset="0"/>
                <a:cs typeface="Courier New" panose="02070309020205020404" pitchFamily="49" charset="0"/>
              </a:rPr>
              <a:t>())</a:t>
            </a:r>
          </a:p>
          <a:p>
            <a:pPr marL="594360" lvl="2" indent="0">
              <a:buNone/>
            </a:pPr>
            <a:r>
              <a:rPr lang="hu-HU" sz="1500" dirty="0" err="1">
                <a:latin typeface="Courier New" panose="02070309020205020404" pitchFamily="49" charset="0"/>
                <a:cs typeface="Courier New" panose="02070309020205020404" pitchFamily="49" charset="0"/>
              </a:rPr>
              <a:t>EnableErrorReporting</a:t>
            </a:r>
            <a:r>
              <a:rPr lang="hu-HU" sz="1500" dirty="0">
                <a:latin typeface="Courier New" panose="02070309020205020404" pitchFamily="49" charset="0"/>
                <a:cs typeface="Courier New" panose="02070309020205020404" pitchFamily="49" charset="0"/>
              </a:rPr>
              <a:t>(); </a:t>
            </a:r>
            <a:r>
              <a:rPr lang="hu-HU" sz="1500" dirty="0">
                <a:solidFill>
                  <a:srgbClr val="00B0F0"/>
                </a:solidFill>
                <a:latin typeface="Courier New" panose="02070309020205020404" pitchFamily="49" charset="0"/>
                <a:cs typeface="Courier New" panose="02070309020205020404" pitchFamily="49" charset="0"/>
              </a:rPr>
              <a:t>//</a:t>
            </a:r>
            <a:r>
              <a:rPr lang="hu-HU" sz="1500" dirty="0" err="1">
                <a:solidFill>
                  <a:srgbClr val="00B0F0"/>
                </a:solidFill>
                <a:latin typeface="Courier New" panose="02070309020205020404" pitchFamily="49" charset="0"/>
                <a:cs typeface="Courier New" panose="02070309020205020404" pitchFamily="49" charset="0"/>
              </a:rPr>
              <a:t>Feature</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disabled</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by</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default</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if</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not</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enabled</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explicitly</a:t>
            </a:r>
            <a:endParaRPr lang="hu-HU" sz="1500" dirty="0">
              <a:solidFill>
                <a:srgbClr val="00B0F0"/>
              </a:solidFill>
              <a:latin typeface="Courier New" panose="02070309020205020404" pitchFamily="49" charset="0"/>
              <a:cs typeface="Courier New" panose="02070309020205020404" pitchFamily="49" charset="0"/>
            </a:endParaRPr>
          </a:p>
          <a:p>
            <a:r>
              <a:rPr lang="hu-HU" dirty="0" err="1"/>
              <a:t>Unlike</a:t>
            </a:r>
            <a:r>
              <a:rPr lang="hu-HU" dirty="0"/>
              <a:t> </a:t>
            </a:r>
            <a:r>
              <a:rPr lang="hu-HU" dirty="0" err="1"/>
              <a:t>reference</a:t>
            </a:r>
            <a:r>
              <a:rPr lang="hu-HU" dirty="0"/>
              <a:t> </a:t>
            </a:r>
            <a:r>
              <a:rPr lang="hu-HU" dirty="0" err="1"/>
              <a:t>types</a:t>
            </a:r>
            <a:r>
              <a:rPr lang="hu-HU" dirty="0"/>
              <a:t>, </a:t>
            </a:r>
            <a:r>
              <a:rPr lang="hu-HU" dirty="0" err="1"/>
              <a:t>you</a:t>
            </a:r>
            <a:r>
              <a:rPr lang="hu-HU" dirty="0"/>
              <a:t> </a:t>
            </a:r>
            <a:r>
              <a:rPr lang="hu-HU" dirty="0" err="1"/>
              <a:t>can</a:t>
            </a:r>
            <a:r>
              <a:rPr lang="hu-HU" dirty="0"/>
              <a:t> </a:t>
            </a:r>
            <a:r>
              <a:rPr lang="hu-HU" dirty="0" err="1"/>
              <a:t>safely</a:t>
            </a:r>
            <a:r>
              <a:rPr lang="hu-HU" dirty="0"/>
              <a:t> </a:t>
            </a:r>
            <a:r>
              <a:rPr lang="hu-HU" dirty="0" err="1"/>
              <a:t>use</a:t>
            </a:r>
            <a:r>
              <a:rPr lang="hu-HU" dirty="0"/>
              <a:t> == and != operators </a:t>
            </a:r>
            <a:r>
              <a:rPr lang="hu-HU" dirty="0" err="1"/>
              <a:t>without</a:t>
            </a:r>
            <a:r>
              <a:rPr lang="hu-HU" dirty="0"/>
              <a:t> </a:t>
            </a:r>
            <a:r>
              <a:rPr lang="hu-HU" dirty="0" err="1"/>
              <a:t>casting</a:t>
            </a:r>
            <a:r>
              <a:rPr lang="hu-HU" dirty="0"/>
              <a:t> </a:t>
            </a:r>
            <a:r>
              <a:rPr lang="hu-HU" dirty="0" err="1"/>
              <a:t>even</a:t>
            </a:r>
            <a:r>
              <a:rPr lang="hu-HU" dirty="0"/>
              <a:t> </a:t>
            </a:r>
            <a:r>
              <a:rPr lang="hu-HU" dirty="0" err="1"/>
              <a:t>if</a:t>
            </a:r>
            <a:r>
              <a:rPr lang="hu-HU" dirty="0"/>
              <a:t> </a:t>
            </a:r>
            <a:r>
              <a:rPr lang="hu-HU" dirty="0" err="1"/>
              <a:t>overloaded</a:t>
            </a:r>
            <a:r>
              <a:rPr lang="hu-HU" dirty="0"/>
              <a:t> in </a:t>
            </a:r>
            <a:r>
              <a:rPr lang="hu-HU" dirty="0" err="1"/>
              <a:t>the</a:t>
            </a:r>
            <a:r>
              <a:rPr lang="hu-HU" dirty="0"/>
              <a:t> </a:t>
            </a:r>
            <a:r>
              <a:rPr lang="hu-HU" dirty="0" err="1"/>
              <a:t>underlying</a:t>
            </a:r>
            <a:r>
              <a:rPr lang="hu-HU" dirty="0"/>
              <a:t> </a:t>
            </a:r>
            <a:r>
              <a:rPr lang="hu-HU" dirty="0" err="1"/>
              <a:t>struct</a:t>
            </a:r>
            <a:r>
              <a:rPr lang="hu-HU" dirty="0"/>
              <a:t>:</a:t>
            </a:r>
          </a:p>
          <a:p>
            <a:pPr marL="320040" lvl="1" indent="0">
              <a:buNone/>
            </a:pPr>
            <a:r>
              <a:rPr lang="hu-HU" sz="1400" dirty="0" err="1">
                <a:latin typeface="Courier New" panose="02070309020205020404" pitchFamily="49" charset="0"/>
                <a:cs typeface="Courier New" panose="02070309020205020404" pitchFamily="49" charset="0"/>
              </a:rPr>
              <a:t>if</a:t>
            </a:r>
            <a:r>
              <a:rPr lang="hu-HU" sz="1400" dirty="0">
                <a:latin typeface="Courier New" panose="02070309020205020404" pitchFamily="49" charset="0"/>
                <a:cs typeface="Courier New" panose="02070309020205020404" pitchFamily="49" charset="0"/>
              </a:rPr>
              <a:t> (</a:t>
            </a:r>
            <a:r>
              <a:rPr lang="hu-HU" sz="1400" dirty="0" err="1">
                <a:latin typeface="Courier New" panose="02070309020205020404" pitchFamily="49" charset="0"/>
                <a:cs typeface="Courier New" panose="02070309020205020404" pitchFamily="49" charset="0"/>
              </a:rPr>
              <a:t>enableErrorReporting</a:t>
            </a:r>
            <a:r>
              <a:rPr lang="hu-HU" sz="1400" dirty="0">
                <a:latin typeface="Courier New" panose="02070309020205020404" pitchFamily="49" charset="0"/>
                <a:cs typeface="Courier New" panose="02070309020205020404" pitchFamily="49" charset="0"/>
              </a:rPr>
              <a:t> == null) </a:t>
            </a:r>
            <a:r>
              <a:rPr lang="hu-HU" sz="1400" dirty="0">
                <a:solidFill>
                  <a:srgbClr val="00B0F0"/>
                </a:solidFill>
                <a:latin typeface="Courier New" panose="02070309020205020404" pitchFamily="49" charset="0"/>
                <a:cs typeface="Courier New" panose="02070309020205020404" pitchFamily="49" charset="0"/>
              </a:rPr>
              <a:t>//</a:t>
            </a:r>
            <a:r>
              <a:rPr lang="hu-HU" sz="1400" dirty="0" err="1">
                <a:solidFill>
                  <a:srgbClr val="00B0F0"/>
                </a:solidFill>
                <a:latin typeface="Courier New" panose="02070309020205020404" pitchFamily="49" charset="0"/>
                <a:cs typeface="Courier New" panose="02070309020205020404" pitchFamily="49" charset="0"/>
              </a:rPr>
              <a:t>checking</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against</a:t>
            </a:r>
            <a:r>
              <a:rPr lang="hu-HU" sz="1400" dirty="0">
                <a:solidFill>
                  <a:srgbClr val="00B0F0"/>
                </a:solidFill>
                <a:latin typeface="Courier New" panose="02070309020205020404" pitchFamily="49" charset="0"/>
                <a:cs typeface="Courier New" panose="02070309020205020404" pitchFamily="49" charset="0"/>
              </a:rPr>
              <a:t> null is </a:t>
            </a:r>
            <a:r>
              <a:rPr lang="hu-HU" sz="1400" dirty="0" err="1">
                <a:solidFill>
                  <a:srgbClr val="00B0F0"/>
                </a:solidFill>
                <a:latin typeface="Courier New" panose="02070309020205020404" pitchFamily="49" charset="0"/>
                <a:cs typeface="Courier New" panose="02070309020205020404" pitchFamily="49" charset="0"/>
              </a:rPr>
              <a:t>lowered</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to</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checking</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HasValue</a:t>
            </a:r>
            <a:endParaRPr lang="hu-HU" sz="1400" dirty="0">
              <a:solidFill>
                <a:srgbClr val="00B0F0"/>
              </a:solidFill>
              <a:latin typeface="Courier New" panose="02070309020205020404" pitchFamily="49" charset="0"/>
              <a:cs typeface="Courier New" panose="02070309020205020404" pitchFamily="49" charset="0"/>
            </a:endParaRPr>
          </a:p>
          <a:p>
            <a:r>
              <a:rPr lang="hu-HU" dirty="0" err="1"/>
              <a:t>Pattern</a:t>
            </a:r>
            <a:r>
              <a:rPr lang="hu-HU" dirty="0"/>
              <a:t> </a:t>
            </a:r>
            <a:r>
              <a:rPr lang="hu-HU" dirty="0" err="1"/>
              <a:t>matching</a:t>
            </a:r>
            <a:r>
              <a:rPr lang="hu-HU" dirty="0"/>
              <a:t> </a:t>
            </a:r>
            <a:r>
              <a:rPr lang="hu-HU" dirty="0" err="1"/>
              <a:t>works</a:t>
            </a:r>
            <a:r>
              <a:rPr lang="hu-HU" dirty="0"/>
              <a:t> </a:t>
            </a:r>
            <a:r>
              <a:rPr lang="hu-HU" dirty="0" err="1"/>
              <a:t>the</a:t>
            </a:r>
            <a:r>
              <a:rPr lang="hu-HU" dirty="0"/>
              <a:t> </a:t>
            </a:r>
            <a:r>
              <a:rPr lang="hu-HU" dirty="0" err="1"/>
              <a:t>same</a:t>
            </a:r>
            <a:r>
              <a:rPr lang="hu-HU" dirty="0"/>
              <a:t> </a:t>
            </a:r>
            <a:r>
              <a:rPr lang="hu-HU" dirty="0" err="1"/>
              <a:t>way</a:t>
            </a:r>
            <a:r>
              <a:rPr lang="hu-HU" dirty="0"/>
              <a:t> </a:t>
            </a:r>
            <a:r>
              <a:rPr lang="hu-HU" dirty="0" err="1"/>
              <a:t>as</a:t>
            </a:r>
            <a:r>
              <a:rPr lang="hu-HU" dirty="0"/>
              <a:t> </a:t>
            </a:r>
            <a:r>
              <a:rPr lang="hu-HU" dirty="0" err="1"/>
              <a:t>with</a:t>
            </a:r>
            <a:r>
              <a:rPr lang="hu-HU" dirty="0"/>
              <a:t> </a:t>
            </a:r>
            <a:r>
              <a:rPr lang="hu-HU" dirty="0" err="1"/>
              <a:t>reference-types</a:t>
            </a:r>
            <a:endParaRPr lang="hu-HU" dirty="0"/>
          </a:p>
          <a:p>
            <a:pPr marL="0" indent="0">
              <a:buNone/>
            </a:pPr>
            <a:endParaRPr lang="hu-HU" dirty="0"/>
          </a:p>
          <a:p>
            <a:endParaRPr lang="en-US" dirty="0"/>
          </a:p>
        </p:txBody>
      </p:sp>
    </p:spTree>
    <p:extLst>
      <p:ext uri="{BB962C8B-B14F-4D97-AF65-F5344CB8AC3E}">
        <p14:creationId xmlns:p14="http://schemas.microsoft.com/office/powerpoint/2010/main" val="81555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F582-752D-4DCB-7ABC-DFD8D8E14B49}"/>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C9FED4AA-A17F-2DCB-CBC5-FA5A5A3D4F7C}"/>
              </a:ext>
            </a:extLst>
          </p:cNvPr>
          <p:cNvSpPr>
            <a:spLocks noGrp="1"/>
          </p:cNvSpPr>
          <p:nvPr>
            <p:ph idx="1"/>
          </p:nvPr>
        </p:nvSpPr>
        <p:spPr/>
        <p:txBody>
          <a:bodyPr/>
          <a:lstStyle/>
          <a:p>
            <a:pPr marL="0" indent="0">
              <a:buNone/>
            </a:pPr>
            <a:r>
              <a:rPr lang="hu-HU" dirty="0" err="1"/>
              <a:t>Any</a:t>
            </a:r>
            <a:r>
              <a:rPr lang="hu-HU" dirty="0"/>
              <a:t> </a:t>
            </a:r>
            <a:r>
              <a:rPr lang="hu-HU" dirty="0" err="1"/>
              <a:t>unary</a:t>
            </a:r>
            <a:r>
              <a:rPr lang="hu-HU" dirty="0"/>
              <a:t> and </a:t>
            </a:r>
            <a:r>
              <a:rPr lang="hu-HU" dirty="0" err="1"/>
              <a:t>binary</a:t>
            </a:r>
            <a:r>
              <a:rPr lang="hu-HU" dirty="0"/>
              <a:t> operators </a:t>
            </a:r>
            <a:r>
              <a:rPr lang="hu-HU" dirty="0" err="1"/>
              <a:t>that</a:t>
            </a:r>
            <a:r>
              <a:rPr lang="hu-HU" dirty="0"/>
              <a:t> </a:t>
            </a:r>
            <a:r>
              <a:rPr lang="hu-HU" dirty="0" err="1">
                <a:solidFill>
                  <a:schemeClr val="accent2">
                    <a:lumMod val="75000"/>
                  </a:schemeClr>
                </a:solidFill>
              </a:rPr>
              <a:t>struct</a:t>
            </a:r>
            <a:r>
              <a:rPr lang="hu-HU" dirty="0">
                <a:solidFill>
                  <a:schemeClr val="accent2">
                    <a:lumMod val="75000"/>
                  </a:schemeClr>
                </a:solidFill>
              </a:rPr>
              <a:t> T</a:t>
            </a:r>
            <a:r>
              <a:rPr lang="hu-HU" dirty="0"/>
              <a:t> </a:t>
            </a:r>
            <a:r>
              <a:rPr lang="hu-HU" dirty="0" err="1"/>
              <a:t>supports</a:t>
            </a:r>
            <a:r>
              <a:rPr lang="hu-HU" dirty="0"/>
              <a:t> </a:t>
            </a:r>
            <a:r>
              <a:rPr lang="hu-HU" dirty="0" err="1"/>
              <a:t>are</a:t>
            </a:r>
            <a:r>
              <a:rPr lang="hu-HU" dirty="0"/>
              <a:t> </a:t>
            </a:r>
            <a:r>
              <a:rPr lang="hu-HU" dirty="0" err="1"/>
              <a:t>also</a:t>
            </a:r>
            <a:r>
              <a:rPr lang="hu-HU" dirty="0"/>
              <a:t> </a:t>
            </a:r>
            <a:r>
              <a:rPr lang="hu-HU" dirty="0" err="1"/>
              <a:t>supported</a:t>
            </a:r>
            <a:r>
              <a:rPr lang="hu-HU" dirty="0"/>
              <a:t> </a:t>
            </a:r>
            <a:r>
              <a:rPr lang="hu-HU" dirty="0" err="1"/>
              <a:t>by</a:t>
            </a:r>
            <a:r>
              <a:rPr lang="hu-HU" dirty="0"/>
              <a:t> </a:t>
            </a:r>
            <a:r>
              <a:rPr lang="hu-HU" dirty="0">
                <a:solidFill>
                  <a:schemeClr val="accent2">
                    <a:lumMod val="75000"/>
                  </a:schemeClr>
                </a:solidFill>
              </a:rPr>
              <a:t>T?</a:t>
            </a:r>
          </a:p>
          <a:p>
            <a:r>
              <a:rPr lang="hu-HU" dirty="0" err="1"/>
              <a:t>Called</a:t>
            </a:r>
            <a:r>
              <a:rPr lang="hu-HU" dirty="0"/>
              <a:t> „Lifted operators”</a:t>
            </a:r>
          </a:p>
          <a:p>
            <a:r>
              <a:rPr lang="hu-HU" dirty="0"/>
              <a:t>Will </a:t>
            </a:r>
            <a:r>
              <a:rPr lang="hu-HU" dirty="0" err="1"/>
              <a:t>produce</a:t>
            </a:r>
            <a:r>
              <a:rPr lang="hu-HU" dirty="0"/>
              <a:t> NULL </a:t>
            </a:r>
            <a:r>
              <a:rPr lang="hu-HU" dirty="0" err="1"/>
              <a:t>if</a:t>
            </a:r>
            <a:r>
              <a:rPr lang="hu-HU" dirty="0"/>
              <a:t> </a:t>
            </a:r>
            <a:r>
              <a:rPr lang="hu-HU" dirty="0" err="1"/>
              <a:t>one</a:t>
            </a:r>
            <a:r>
              <a:rPr lang="hu-HU" dirty="0"/>
              <a:t> </a:t>
            </a:r>
            <a:r>
              <a:rPr lang="hu-HU" dirty="0" err="1"/>
              <a:t>or</a:t>
            </a:r>
            <a:r>
              <a:rPr lang="hu-HU" dirty="0"/>
              <a:t> </a:t>
            </a:r>
            <a:r>
              <a:rPr lang="hu-HU" dirty="0" err="1"/>
              <a:t>both</a:t>
            </a:r>
            <a:r>
              <a:rPr lang="hu-HU" dirty="0"/>
              <a:t> </a:t>
            </a:r>
            <a:r>
              <a:rPr lang="hu-HU" dirty="0" err="1"/>
              <a:t>operands</a:t>
            </a:r>
            <a:r>
              <a:rPr lang="hu-HU" dirty="0"/>
              <a:t> </a:t>
            </a:r>
            <a:r>
              <a:rPr lang="hu-HU" dirty="0" err="1"/>
              <a:t>are</a:t>
            </a:r>
            <a:r>
              <a:rPr lang="hu-HU" dirty="0"/>
              <a:t> null:</a:t>
            </a:r>
          </a:p>
          <a:p>
            <a:pPr marL="320040" lvl="1" indent="0">
              <a:buNone/>
            </a:pPr>
            <a:r>
              <a:rPr lang="hu-HU" sz="1600" dirty="0">
                <a:latin typeface="Courier New" panose="02070309020205020404" pitchFamily="49" charset="0"/>
                <a:cs typeface="Courier New" panose="02070309020205020404" pitchFamily="49" charset="0"/>
              </a:rPr>
              <a:t>int? a = 10;</a:t>
            </a:r>
          </a:p>
          <a:p>
            <a:pPr marL="320040" lvl="1" indent="0">
              <a:buNone/>
            </a:pPr>
            <a:r>
              <a:rPr lang="hu-HU" sz="1600" dirty="0">
                <a:latin typeface="Courier New" panose="02070309020205020404" pitchFamily="49" charset="0"/>
                <a:cs typeface="Courier New" panose="02070309020205020404" pitchFamily="49" charset="0"/>
              </a:rPr>
              <a:t>int? b = null;</a:t>
            </a:r>
          </a:p>
          <a:p>
            <a:pPr marL="320040" lvl="1" indent="0">
              <a:buNone/>
            </a:pPr>
            <a:r>
              <a:rPr lang="hu-HU" sz="1600" dirty="0">
                <a:latin typeface="Courier New" panose="02070309020205020404" pitchFamily="49" charset="0"/>
                <a:cs typeface="Courier New" panose="02070309020205020404" pitchFamily="49" charset="0"/>
              </a:rPr>
              <a:t>int? </a:t>
            </a:r>
            <a:r>
              <a:rPr lang="hu-HU" sz="1600" dirty="0" err="1">
                <a:latin typeface="Courier New" panose="02070309020205020404" pitchFamily="49" charset="0"/>
                <a:cs typeface="Courier New" panose="02070309020205020404" pitchFamily="49" charset="0"/>
              </a:rPr>
              <a:t>result</a:t>
            </a:r>
            <a:r>
              <a:rPr lang="hu-HU" sz="1600" dirty="0">
                <a:latin typeface="Courier New" panose="02070309020205020404" pitchFamily="49" charset="0"/>
                <a:cs typeface="Courier New" panose="02070309020205020404" pitchFamily="49" charset="0"/>
              </a:rPr>
              <a:t> = a + b; </a:t>
            </a:r>
            <a:r>
              <a:rPr lang="hu-HU" sz="1600" dirty="0">
                <a:solidFill>
                  <a:srgbClr val="00B0F0"/>
                </a:solidFill>
                <a:latin typeface="Courier New" panose="02070309020205020404" pitchFamily="49" charset="0"/>
                <a:cs typeface="Courier New" panose="02070309020205020404" pitchFamily="49" charset="0"/>
              </a:rPr>
              <a:t>//null</a:t>
            </a:r>
          </a:p>
          <a:p>
            <a:r>
              <a:rPr lang="hu-HU" dirty="0" err="1"/>
              <a:t>As</a:t>
            </a:r>
            <a:r>
              <a:rPr lang="hu-HU" dirty="0"/>
              <a:t> </a:t>
            </a:r>
            <a:r>
              <a:rPr lang="hu-HU" dirty="0" err="1"/>
              <a:t>for</a:t>
            </a:r>
            <a:r>
              <a:rPr lang="hu-HU" dirty="0"/>
              <a:t> </a:t>
            </a:r>
            <a:r>
              <a:rPr lang="hu-HU" dirty="0" err="1"/>
              <a:t>comparison</a:t>
            </a:r>
            <a:r>
              <a:rPr lang="hu-HU" dirty="0"/>
              <a:t> operators (&lt;, &gt;, &lt;= and &gt;=), </a:t>
            </a:r>
            <a:r>
              <a:rPr lang="hu-HU" dirty="0" err="1"/>
              <a:t>if</a:t>
            </a:r>
            <a:r>
              <a:rPr lang="hu-HU" dirty="0"/>
              <a:t> </a:t>
            </a:r>
            <a:r>
              <a:rPr lang="hu-HU" dirty="0" err="1"/>
              <a:t>one</a:t>
            </a:r>
            <a:r>
              <a:rPr lang="hu-HU" dirty="0"/>
              <a:t> </a:t>
            </a:r>
            <a:r>
              <a:rPr lang="hu-HU" dirty="0" err="1"/>
              <a:t>or</a:t>
            </a:r>
            <a:r>
              <a:rPr lang="hu-HU" dirty="0"/>
              <a:t> </a:t>
            </a:r>
            <a:r>
              <a:rPr lang="hu-HU" dirty="0" err="1"/>
              <a:t>both</a:t>
            </a:r>
            <a:r>
              <a:rPr lang="hu-HU" dirty="0"/>
              <a:t> </a:t>
            </a:r>
            <a:r>
              <a:rPr lang="hu-HU" dirty="0" err="1"/>
              <a:t>operands</a:t>
            </a:r>
            <a:r>
              <a:rPr lang="hu-HU" dirty="0"/>
              <a:t> </a:t>
            </a:r>
            <a:r>
              <a:rPr lang="hu-HU" dirty="0" err="1"/>
              <a:t>are</a:t>
            </a:r>
            <a:r>
              <a:rPr lang="hu-HU" dirty="0"/>
              <a:t> null, </a:t>
            </a:r>
            <a:r>
              <a:rPr lang="hu-HU" dirty="0" err="1"/>
              <a:t>the</a:t>
            </a:r>
            <a:r>
              <a:rPr lang="hu-HU" dirty="0"/>
              <a:t> </a:t>
            </a:r>
            <a:r>
              <a:rPr lang="hu-HU" dirty="0" err="1"/>
              <a:t>result</a:t>
            </a:r>
            <a:r>
              <a:rPr lang="hu-HU" dirty="0"/>
              <a:t> is </a:t>
            </a:r>
            <a:r>
              <a:rPr lang="hu-HU" dirty="0" err="1"/>
              <a:t>false</a:t>
            </a:r>
            <a:endParaRPr lang="hu-HU" dirty="0"/>
          </a:p>
        </p:txBody>
      </p:sp>
    </p:spTree>
    <p:extLst>
      <p:ext uri="{BB962C8B-B14F-4D97-AF65-F5344CB8AC3E}">
        <p14:creationId xmlns:p14="http://schemas.microsoft.com/office/powerpoint/2010/main" val="142909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6FCF-5E7D-9E40-090D-6EBB02A0F393}"/>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4CE9B5D3-C943-451A-14AC-BD8248D000A5}"/>
              </a:ext>
            </a:extLst>
          </p:cNvPr>
          <p:cNvSpPr>
            <a:spLocks noGrp="1"/>
          </p:cNvSpPr>
          <p:nvPr>
            <p:ph idx="1"/>
          </p:nvPr>
        </p:nvSpPr>
        <p:spPr/>
        <p:txBody>
          <a:bodyPr/>
          <a:lstStyle/>
          <a:p>
            <a:pPr marL="0" indent="0">
              <a:buNone/>
            </a:pPr>
            <a:r>
              <a:rPr lang="hu-HU" dirty="0" err="1"/>
              <a:t>Nullable</a:t>
            </a:r>
            <a:r>
              <a:rPr lang="hu-HU" dirty="0"/>
              <a:t>&lt;</a:t>
            </a:r>
            <a:r>
              <a:rPr lang="hu-HU" dirty="0" err="1"/>
              <a:t>bool</a:t>
            </a:r>
            <a:r>
              <a:rPr lang="hu-HU" dirty="0"/>
              <a:t>&gt; has </a:t>
            </a:r>
            <a:r>
              <a:rPr lang="hu-HU" dirty="0" err="1"/>
              <a:t>some</a:t>
            </a:r>
            <a:r>
              <a:rPr lang="hu-HU" dirty="0"/>
              <a:t> </a:t>
            </a:r>
            <a:r>
              <a:rPr lang="hu-HU" dirty="0" err="1"/>
              <a:t>different</a:t>
            </a:r>
            <a:r>
              <a:rPr lang="hu-HU" dirty="0"/>
              <a:t> </a:t>
            </a:r>
            <a:r>
              <a:rPr lang="hu-HU" dirty="0" err="1"/>
              <a:t>behavior</a:t>
            </a:r>
            <a:r>
              <a:rPr lang="hu-HU" dirty="0"/>
              <a:t> </a:t>
            </a:r>
            <a:r>
              <a:rPr lang="hu-HU" dirty="0" err="1"/>
              <a:t>with</a:t>
            </a:r>
            <a:r>
              <a:rPr lang="hu-HU" dirty="0"/>
              <a:t> &amp; and | operators:</a:t>
            </a:r>
          </a:p>
          <a:p>
            <a:r>
              <a:rPr lang="en-US" dirty="0"/>
              <a:t>The &amp; operator produces true only if both its operands evaluate to true. If either x or y evaluates to false, x &amp; y produces false (even if another operand evaluates to null). Otherwise, the result of x &amp; y is null.</a:t>
            </a:r>
          </a:p>
          <a:p>
            <a:r>
              <a:rPr lang="en-US" dirty="0"/>
              <a:t>The | operator produces false only if both its operands evaluate to false. If either x or y evaluates to true, x | y produces true (even if another operand evaluates to null). Otherwise, the result of x | y is null.</a:t>
            </a:r>
          </a:p>
        </p:txBody>
      </p:sp>
    </p:spTree>
    <p:extLst>
      <p:ext uri="{BB962C8B-B14F-4D97-AF65-F5344CB8AC3E}">
        <p14:creationId xmlns:p14="http://schemas.microsoft.com/office/powerpoint/2010/main" val="40738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0CD6-C8E9-9BA9-82DE-6C16CA6592C9}"/>
              </a:ext>
            </a:extLst>
          </p:cNvPr>
          <p:cNvSpPr>
            <a:spLocks noGrp="1"/>
          </p:cNvSpPr>
          <p:nvPr>
            <p:ph type="title"/>
          </p:nvPr>
        </p:nvSpPr>
        <p:spPr>
          <a:xfrm>
            <a:off x="1066800" y="457518"/>
            <a:ext cx="10058400" cy="1188720"/>
          </a:xfrm>
        </p:spPr>
        <p:txBody>
          <a:bodyPr anchor="b">
            <a:normAutofit/>
          </a:bodyPr>
          <a:lstStyle/>
          <a:p>
            <a:r>
              <a:rPr lang="hu-HU" dirty="0" err="1"/>
              <a:t>Nullable</a:t>
            </a:r>
            <a:r>
              <a:rPr lang="hu-HU" dirty="0"/>
              <a:t> </a:t>
            </a:r>
            <a:r>
              <a:rPr lang="hu-HU" dirty="0" err="1"/>
              <a:t>value</a:t>
            </a:r>
            <a:r>
              <a:rPr lang="hu-HU" dirty="0"/>
              <a:t> </a:t>
            </a:r>
            <a:r>
              <a:rPr lang="hu-HU" dirty="0" err="1"/>
              <a:t>types</a:t>
            </a:r>
            <a:endParaRPr lang="en-US" dirty="0"/>
          </a:p>
        </p:txBody>
      </p:sp>
      <p:pic>
        <p:nvPicPr>
          <p:cNvPr id="5" name="Picture 4">
            <a:extLst>
              <a:ext uri="{FF2B5EF4-FFF2-40B4-BE49-F238E27FC236}">
                <a16:creationId xmlns:a16="http://schemas.microsoft.com/office/drawing/2014/main" id="{7D6E0A0E-BE49-FEF8-2484-0F3875864656}"/>
              </a:ext>
            </a:extLst>
          </p:cNvPr>
          <p:cNvPicPr>
            <a:picLocks noChangeAspect="1"/>
          </p:cNvPicPr>
          <p:nvPr/>
        </p:nvPicPr>
        <p:blipFill>
          <a:blip r:embed="rId2"/>
          <a:stretch>
            <a:fillRect/>
          </a:stretch>
        </p:blipFill>
        <p:spPr>
          <a:xfrm>
            <a:off x="1406769" y="1905001"/>
            <a:ext cx="9378461" cy="4267200"/>
          </a:xfrm>
          <a:prstGeom prst="rect">
            <a:avLst/>
          </a:prstGeom>
          <a:noFill/>
        </p:spPr>
      </p:pic>
    </p:spTree>
    <p:extLst>
      <p:ext uri="{BB962C8B-B14F-4D97-AF65-F5344CB8AC3E}">
        <p14:creationId xmlns:p14="http://schemas.microsoft.com/office/powerpoint/2010/main" val="36949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EEC3-D4AF-D213-0656-52CD26D49A98}"/>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71862C6E-2B68-8036-F93B-E4468F256563}"/>
              </a:ext>
            </a:extLst>
          </p:cNvPr>
          <p:cNvSpPr>
            <a:spLocks noGrp="1"/>
          </p:cNvSpPr>
          <p:nvPr>
            <p:ph idx="1"/>
          </p:nvPr>
        </p:nvSpPr>
        <p:spPr/>
        <p:txBody>
          <a:bodyPr/>
          <a:lstStyle/>
          <a:p>
            <a:pPr marL="0" indent="0">
              <a:buNone/>
            </a:pPr>
            <a:r>
              <a:rPr lang="hu-HU" dirty="0" err="1"/>
              <a:t>Boxing</a:t>
            </a:r>
            <a:r>
              <a:rPr lang="hu-HU" dirty="0"/>
              <a:t> and </a:t>
            </a:r>
            <a:r>
              <a:rPr lang="hu-HU" dirty="0" err="1"/>
              <a:t>unboxing</a:t>
            </a:r>
            <a:endParaRPr lang="hu-HU" dirty="0"/>
          </a:p>
          <a:p>
            <a:pPr lvl="1"/>
            <a:r>
              <a:rPr lang="en-US" dirty="0"/>
              <a:t>An instance of a nullable value type T? is boxed as follows:</a:t>
            </a:r>
          </a:p>
          <a:p>
            <a:pPr lvl="2"/>
            <a:r>
              <a:rPr lang="en-US" dirty="0"/>
              <a:t>If </a:t>
            </a:r>
            <a:r>
              <a:rPr lang="en-US" dirty="0" err="1"/>
              <a:t>HasValue</a:t>
            </a:r>
            <a:r>
              <a:rPr lang="en-US" dirty="0"/>
              <a:t> returns false, the null reference is produced.</a:t>
            </a:r>
          </a:p>
          <a:p>
            <a:pPr lvl="2"/>
            <a:r>
              <a:rPr lang="en-US" dirty="0"/>
              <a:t>If </a:t>
            </a:r>
            <a:r>
              <a:rPr lang="en-US" dirty="0" err="1"/>
              <a:t>HasValue</a:t>
            </a:r>
            <a:r>
              <a:rPr lang="en-US" dirty="0"/>
              <a:t> returns true, the corresponding value of the underlying value type T is boxed, not the Nullable&lt;T&gt;</a:t>
            </a:r>
            <a:r>
              <a:rPr lang="hu-HU" dirty="0"/>
              <a:t> </a:t>
            </a:r>
            <a:r>
              <a:rPr lang="hu-HU" dirty="0" err="1"/>
              <a:t>itself</a:t>
            </a:r>
            <a:r>
              <a:rPr lang="en-US" dirty="0"/>
              <a:t>.</a:t>
            </a:r>
          </a:p>
        </p:txBody>
      </p:sp>
    </p:spTree>
    <p:extLst>
      <p:ext uri="{BB962C8B-B14F-4D97-AF65-F5344CB8AC3E}">
        <p14:creationId xmlns:p14="http://schemas.microsoft.com/office/powerpoint/2010/main" val="868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F17A-0F3A-4922-E96F-94573FECA8AD}"/>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88C6F73D-B4D5-743C-6014-DAA4A9CFB351}"/>
              </a:ext>
            </a:extLst>
          </p:cNvPr>
          <p:cNvSpPr>
            <a:spLocks noGrp="1"/>
          </p:cNvSpPr>
          <p:nvPr>
            <p:ph idx="1"/>
          </p:nvPr>
        </p:nvSpPr>
        <p:spPr/>
        <p:txBody>
          <a:bodyPr>
            <a:normAutofit/>
          </a:bodyPr>
          <a:lstStyle/>
          <a:p>
            <a:pPr marL="0" indent="0">
              <a:buNone/>
            </a:pPr>
            <a:r>
              <a:rPr lang="hu-HU" dirty="0" err="1"/>
              <a:t>Identifying</a:t>
            </a:r>
            <a:r>
              <a:rPr lang="hu-HU" dirty="0"/>
              <a:t> </a:t>
            </a:r>
            <a:r>
              <a:rPr lang="hu-HU" dirty="0" err="1"/>
              <a:t>nullable</a:t>
            </a:r>
            <a:r>
              <a:rPr lang="hu-HU" dirty="0"/>
              <a:t> </a:t>
            </a:r>
            <a:r>
              <a:rPr lang="hu-HU" dirty="0" err="1"/>
              <a:t>value</a:t>
            </a:r>
            <a:r>
              <a:rPr lang="hu-HU" dirty="0"/>
              <a:t> </a:t>
            </a:r>
            <a:r>
              <a:rPr lang="hu-HU" dirty="0" err="1"/>
              <a:t>types</a:t>
            </a:r>
            <a:r>
              <a:rPr lang="hu-HU" dirty="0"/>
              <a:t> </a:t>
            </a:r>
            <a:r>
              <a:rPr lang="hu-HU" dirty="0" err="1"/>
              <a:t>by</a:t>
            </a:r>
            <a:r>
              <a:rPr lang="hu-HU" dirty="0"/>
              <a:t> </a:t>
            </a:r>
            <a:r>
              <a:rPr lang="hu-HU" dirty="0" err="1"/>
              <a:t>its</a:t>
            </a:r>
            <a:r>
              <a:rPr lang="hu-HU" dirty="0"/>
              <a:t> </a:t>
            </a:r>
            <a:r>
              <a:rPr lang="hu-HU" dirty="0" err="1"/>
              <a:t>value</a:t>
            </a:r>
            <a:endParaRPr lang="hu-HU" dirty="0"/>
          </a:p>
          <a:p>
            <a:r>
              <a:rPr lang="hu-HU" dirty="0" err="1"/>
              <a:t>Object.GetType</a:t>
            </a:r>
            <a:r>
              <a:rPr lang="hu-HU" dirty="0"/>
              <a:t> </a:t>
            </a:r>
            <a:r>
              <a:rPr lang="hu-HU" dirty="0" err="1"/>
              <a:t>will</a:t>
            </a:r>
            <a:r>
              <a:rPr lang="hu-HU" dirty="0"/>
              <a:t> </a:t>
            </a:r>
            <a:r>
              <a:rPr lang="hu-HU" dirty="0" err="1"/>
              <a:t>not</a:t>
            </a:r>
            <a:r>
              <a:rPr lang="hu-HU" dirty="0"/>
              <a:t> </a:t>
            </a:r>
            <a:r>
              <a:rPr lang="hu-HU" dirty="0" err="1"/>
              <a:t>work</a:t>
            </a:r>
            <a:r>
              <a:rPr lang="hu-HU" dirty="0"/>
              <a:t> </a:t>
            </a:r>
            <a:r>
              <a:rPr lang="hu-HU" dirty="0" err="1"/>
              <a:t>because</a:t>
            </a:r>
            <a:r>
              <a:rPr lang="hu-HU" dirty="0"/>
              <a:t> of </a:t>
            </a:r>
            <a:r>
              <a:rPr lang="hu-HU" dirty="0" err="1"/>
              <a:t>boxing</a:t>
            </a:r>
            <a:endParaRPr lang="hu-HU" dirty="0"/>
          </a:p>
          <a:p>
            <a:pPr marL="320040" lvl="1" indent="0">
              <a:spcBef>
                <a:spcPts val="0"/>
              </a:spcBef>
              <a:buNone/>
            </a:pPr>
            <a:r>
              <a:rPr lang="hu-HU" sz="1600" dirty="0">
                <a:latin typeface="Courier New" panose="02070309020205020404" pitchFamily="49" charset="0"/>
                <a:cs typeface="Courier New" panose="02070309020205020404" pitchFamily="49" charset="0"/>
              </a:rPr>
              <a:t>int? a = 17;</a:t>
            </a:r>
          </a:p>
          <a:p>
            <a:pPr marL="320040" lvl="1" indent="0">
              <a:spcBef>
                <a:spcPts val="0"/>
              </a:spcBef>
              <a:buNone/>
            </a:pPr>
            <a:r>
              <a:rPr lang="hu-HU" sz="1600" dirty="0" err="1">
                <a:latin typeface="Courier New" panose="02070309020205020404" pitchFamily="49" charset="0"/>
                <a:cs typeface="Courier New" panose="02070309020205020404" pitchFamily="49" charset="0"/>
              </a:rPr>
              <a:t>Type</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typeOfA</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a.GetType</a:t>
            </a:r>
            <a:r>
              <a:rPr lang="hu-HU" sz="1600" dirty="0">
                <a:latin typeface="Courier New" panose="02070309020205020404" pitchFamily="49" charset="0"/>
                <a:cs typeface="Courier New" panose="02070309020205020404" pitchFamily="49" charset="0"/>
              </a:rPr>
              <a:t>();</a:t>
            </a:r>
          </a:p>
          <a:p>
            <a:pPr marL="320040" lvl="1" indent="0">
              <a:spcBef>
                <a:spcPts val="0"/>
              </a:spcBef>
              <a:buNone/>
            </a:pPr>
            <a:r>
              <a:rPr lang="hu-HU" sz="1600" dirty="0" err="1">
                <a:latin typeface="Courier New" panose="02070309020205020404" pitchFamily="49" charset="0"/>
                <a:cs typeface="Courier New" panose="02070309020205020404" pitchFamily="49" charset="0"/>
              </a:rPr>
              <a:t>Console.WriteLine</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typeOfA.FullName</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//System.Int32</a:t>
            </a:r>
          </a:p>
          <a:p>
            <a:r>
              <a:rPr lang="hu-HU" dirty="0"/>
              <a:t>is operator </a:t>
            </a:r>
            <a:r>
              <a:rPr lang="hu-HU" dirty="0" err="1"/>
              <a:t>also</a:t>
            </a:r>
            <a:r>
              <a:rPr lang="hu-HU" dirty="0"/>
              <a:t> </a:t>
            </a:r>
            <a:r>
              <a:rPr lang="hu-HU" dirty="0" err="1"/>
              <a:t>doesn’t</a:t>
            </a:r>
            <a:r>
              <a:rPr lang="hu-HU" dirty="0"/>
              <a:t> </a:t>
            </a:r>
            <a:r>
              <a:rPr lang="hu-HU" dirty="0" err="1"/>
              <a:t>work</a:t>
            </a:r>
            <a:endParaRPr lang="hu-HU" sz="1600" dirty="0">
              <a:latin typeface="Courier New" panose="02070309020205020404" pitchFamily="49" charset="0"/>
              <a:cs typeface="Courier New" panose="02070309020205020404" pitchFamily="49" charset="0"/>
            </a:endParaRPr>
          </a:p>
          <a:p>
            <a:pPr marL="320040" lvl="1" indent="0">
              <a:spcBef>
                <a:spcPts val="0"/>
              </a:spcBef>
              <a:buNone/>
            </a:pPr>
            <a:r>
              <a:rPr lang="en-US" sz="1200" dirty="0">
                <a:latin typeface="Courier New" panose="02070309020205020404" pitchFamily="49" charset="0"/>
                <a:cs typeface="Courier New" panose="02070309020205020404" pitchFamily="49" charset="0"/>
              </a:rPr>
              <a:t>int? a = 14;</a:t>
            </a:r>
          </a:p>
          <a:p>
            <a:pPr marL="320040" lvl="1" indent="0">
              <a:spcBef>
                <a:spcPts val="0"/>
              </a:spcBef>
              <a:buNone/>
            </a:pPr>
            <a:r>
              <a:rPr lang="en-US" sz="1200" dirty="0">
                <a:latin typeface="Courier New" panose="02070309020205020404" pitchFamily="49" charset="0"/>
                <a:cs typeface="Courier New" panose="02070309020205020404" pitchFamily="49" charset="0"/>
              </a:rPr>
              <a:t>if (a is int)</a:t>
            </a:r>
          </a:p>
          <a:p>
            <a:pPr marL="594360" lvl="2" indent="0">
              <a:spcBef>
                <a:spcPts val="0"/>
              </a:spcBef>
              <a:buNone/>
            </a:pPr>
            <a:r>
              <a:rPr lang="en-US" sz="1000" dirty="0" err="1">
                <a:latin typeface="Courier New" panose="02070309020205020404" pitchFamily="49" charset="0"/>
                <a:cs typeface="Courier New" panose="02070309020205020404" pitchFamily="49" charset="0"/>
              </a:rPr>
              <a:t>Console.WriteLine</a:t>
            </a:r>
            <a:r>
              <a:rPr lang="en-US" sz="1000" dirty="0">
                <a:latin typeface="Courier New" panose="02070309020205020404" pitchFamily="49" charset="0"/>
                <a:cs typeface="Courier New" panose="02070309020205020404" pitchFamily="49" charset="0"/>
              </a:rPr>
              <a:t>("int? instance is compatible with int");</a:t>
            </a:r>
            <a:endParaRPr lang="hu-HU" sz="1000" dirty="0">
              <a:latin typeface="Courier New" panose="02070309020205020404" pitchFamily="49" charset="0"/>
              <a:cs typeface="Courier New" panose="02070309020205020404" pitchFamily="49" charset="0"/>
            </a:endParaRPr>
          </a:p>
          <a:p>
            <a:pPr marL="594360" lvl="2" indent="0">
              <a:spcBef>
                <a:spcPts val="0"/>
              </a:spcBef>
              <a:buNone/>
            </a:pPr>
            <a:endParaRPr lang="en-US" sz="1000" dirty="0">
              <a:latin typeface="Courier New" panose="02070309020205020404" pitchFamily="49" charset="0"/>
              <a:cs typeface="Courier New" panose="02070309020205020404" pitchFamily="49" charset="0"/>
            </a:endParaRPr>
          </a:p>
          <a:p>
            <a:pPr marL="320040" lvl="1" indent="0">
              <a:spcBef>
                <a:spcPts val="0"/>
              </a:spcBef>
              <a:buNone/>
            </a:pPr>
            <a:r>
              <a:rPr lang="en-US" sz="1200" dirty="0">
                <a:latin typeface="Courier New" panose="02070309020205020404" pitchFamily="49" charset="0"/>
                <a:cs typeface="Courier New" panose="02070309020205020404" pitchFamily="49" charset="0"/>
              </a:rPr>
              <a:t>int b = 17;</a:t>
            </a:r>
          </a:p>
          <a:p>
            <a:pPr marL="320040" lvl="1" indent="0">
              <a:spcBef>
                <a:spcPts val="0"/>
              </a:spcBef>
              <a:buNone/>
            </a:pPr>
            <a:r>
              <a:rPr lang="en-US" sz="1200" dirty="0">
                <a:latin typeface="Courier New" panose="02070309020205020404" pitchFamily="49" charset="0"/>
                <a:cs typeface="Courier New" panose="02070309020205020404" pitchFamily="49" charset="0"/>
              </a:rPr>
              <a:t>if (b is int?)</a:t>
            </a:r>
          </a:p>
          <a:p>
            <a:pPr marL="594360" lvl="2" indent="0">
              <a:spcBef>
                <a:spcPts val="0"/>
              </a:spcBef>
              <a:buNone/>
            </a:pPr>
            <a:r>
              <a:rPr lang="en-US" sz="1000" dirty="0" err="1">
                <a:latin typeface="Courier New" panose="02070309020205020404" pitchFamily="49" charset="0"/>
                <a:cs typeface="Courier New" panose="02070309020205020404" pitchFamily="49" charset="0"/>
              </a:rPr>
              <a:t>Console.WriteLine</a:t>
            </a:r>
            <a:r>
              <a:rPr lang="en-US" sz="1000" dirty="0">
                <a:latin typeface="Courier New" panose="02070309020205020404" pitchFamily="49" charset="0"/>
                <a:cs typeface="Courier New" panose="02070309020205020404" pitchFamily="49" charset="0"/>
              </a:rPr>
              <a:t>("int instance is compatible with int?");</a:t>
            </a:r>
          </a:p>
          <a:p>
            <a:pPr marL="320040" lvl="1" indent="0">
              <a:spcBef>
                <a:spcPts val="0"/>
              </a:spcBef>
              <a:buNone/>
            </a:pPr>
            <a:endParaRPr lang="en-US" sz="1200" dirty="0">
              <a:latin typeface="Courier New" panose="02070309020205020404" pitchFamily="49" charset="0"/>
              <a:cs typeface="Courier New" panose="02070309020205020404" pitchFamily="49" charset="0"/>
            </a:endParaRPr>
          </a:p>
          <a:p>
            <a:pPr marL="320040" lvl="1" indent="0">
              <a:spcBef>
                <a:spcPts val="0"/>
              </a:spcBef>
              <a:buNone/>
            </a:pPr>
            <a:r>
              <a:rPr lang="en-US" sz="1200" dirty="0">
                <a:solidFill>
                  <a:srgbClr val="00B0F0"/>
                </a:solidFill>
                <a:latin typeface="Courier New" panose="02070309020205020404" pitchFamily="49" charset="0"/>
                <a:cs typeface="Courier New" panose="02070309020205020404" pitchFamily="49" charset="0"/>
              </a:rPr>
              <a:t>// Output:</a:t>
            </a:r>
          </a:p>
          <a:p>
            <a:pPr marL="320040" lvl="1" indent="0">
              <a:spcBef>
                <a:spcPts val="0"/>
              </a:spcBef>
              <a:buNone/>
            </a:pPr>
            <a:r>
              <a:rPr lang="en-US" sz="1200" dirty="0">
                <a:solidFill>
                  <a:srgbClr val="00B0F0"/>
                </a:solidFill>
                <a:latin typeface="Courier New" panose="02070309020205020404" pitchFamily="49" charset="0"/>
                <a:cs typeface="Courier New" panose="02070309020205020404" pitchFamily="49" charset="0"/>
              </a:rPr>
              <a:t>// int? instance is compatible with int</a:t>
            </a:r>
          </a:p>
          <a:p>
            <a:pPr marL="320040" lvl="1" indent="0">
              <a:spcBef>
                <a:spcPts val="0"/>
              </a:spcBef>
              <a:buNone/>
            </a:pPr>
            <a:r>
              <a:rPr lang="en-US" sz="1200" dirty="0">
                <a:solidFill>
                  <a:srgbClr val="00B0F0"/>
                </a:solidFill>
                <a:latin typeface="Courier New" panose="02070309020205020404" pitchFamily="49" charset="0"/>
                <a:cs typeface="Courier New" panose="02070309020205020404" pitchFamily="49" charset="0"/>
              </a:rPr>
              <a:t>// int instance is compatible with int?</a:t>
            </a:r>
            <a:endParaRPr lang="hu-HU" sz="12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12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4B90-8314-34A9-615E-EA21409F5A8A}"/>
              </a:ext>
            </a:extLst>
          </p:cNvPr>
          <p:cNvSpPr>
            <a:spLocks noGrp="1"/>
          </p:cNvSpPr>
          <p:nvPr>
            <p:ph type="title"/>
          </p:nvPr>
        </p:nvSpPr>
        <p:spPr/>
        <p:txBody>
          <a:bodyPr/>
          <a:lstStyle/>
          <a:p>
            <a:r>
              <a:rPr lang="hu-HU" dirty="0" err="1"/>
              <a:t>Nullable</a:t>
            </a:r>
            <a:r>
              <a:rPr lang="hu-HU" dirty="0"/>
              <a:t> </a:t>
            </a:r>
            <a:r>
              <a:rPr lang="hu-HU" dirty="0" err="1"/>
              <a:t>value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CA9020BD-4E76-CF2F-7810-3B404E085BA6}"/>
              </a:ext>
            </a:extLst>
          </p:cNvPr>
          <p:cNvSpPr>
            <a:spLocks noGrp="1"/>
          </p:cNvSpPr>
          <p:nvPr>
            <p:ph idx="1"/>
          </p:nvPr>
        </p:nvSpPr>
        <p:spPr/>
        <p:txBody>
          <a:bodyPr>
            <a:normAutofit lnSpcReduction="10000"/>
          </a:bodyPr>
          <a:lstStyle/>
          <a:p>
            <a:pPr marL="0" indent="0">
              <a:buNone/>
            </a:pPr>
            <a:r>
              <a:rPr lang="hu-HU" dirty="0" err="1"/>
              <a:t>Identifying</a:t>
            </a:r>
            <a:r>
              <a:rPr lang="hu-HU" dirty="0"/>
              <a:t> </a:t>
            </a:r>
            <a:r>
              <a:rPr lang="hu-HU" dirty="0" err="1"/>
              <a:t>nullable</a:t>
            </a:r>
            <a:r>
              <a:rPr lang="hu-HU" dirty="0"/>
              <a:t> </a:t>
            </a:r>
            <a:r>
              <a:rPr lang="hu-HU" dirty="0" err="1"/>
              <a:t>value</a:t>
            </a:r>
            <a:r>
              <a:rPr lang="hu-HU" dirty="0"/>
              <a:t> </a:t>
            </a:r>
            <a:r>
              <a:rPr lang="hu-HU" dirty="0" err="1"/>
              <a:t>types</a:t>
            </a:r>
            <a:r>
              <a:rPr lang="hu-HU" dirty="0"/>
              <a:t> </a:t>
            </a:r>
            <a:r>
              <a:rPr lang="hu-HU" dirty="0" err="1"/>
              <a:t>by</a:t>
            </a:r>
            <a:r>
              <a:rPr lang="hu-HU" dirty="0"/>
              <a:t> </a:t>
            </a:r>
            <a:r>
              <a:rPr lang="hu-HU" dirty="0" err="1"/>
              <a:t>its</a:t>
            </a:r>
            <a:r>
              <a:rPr lang="hu-HU" dirty="0"/>
              <a:t> </a:t>
            </a:r>
            <a:r>
              <a:rPr lang="hu-HU" dirty="0" err="1"/>
              <a:t>value</a:t>
            </a:r>
            <a:endParaRPr lang="hu-HU" dirty="0"/>
          </a:p>
          <a:p>
            <a:r>
              <a:rPr lang="hu-HU" dirty="0" err="1"/>
              <a:t>One</a:t>
            </a:r>
            <a:r>
              <a:rPr lang="hu-HU" dirty="0"/>
              <a:t> </a:t>
            </a:r>
            <a:r>
              <a:rPr lang="hu-HU" dirty="0" err="1"/>
              <a:t>possible</a:t>
            </a:r>
            <a:r>
              <a:rPr lang="hu-HU" dirty="0"/>
              <a:t> </a:t>
            </a:r>
            <a:r>
              <a:rPr lang="hu-HU" dirty="0" err="1"/>
              <a:t>way</a:t>
            </a:r>
            <a:r>
              <a:rPr lang="hu-HU" dirty="0"/>
              <a:t>:</a:t>
            </a:r>
          </a:p>
          <a:p>
            <a:pPr marL="320040" lvl="1" indent="0">
              <a:buNone/>
            </a:pPr>
            <a:r>
              <a:rPr lang="en-US" sz="1200" dirty="0">
                <a:latin typeface="Courier New" panose="02070309020205020404" pitchFamily="49" charset="0"/>
                <a:cs typeface="Courier New" panose="02070309020205020404" pitchFamily="49" charset="0"/>
              </a:rPr>
              <a:t>static bool </a:t>
            </a:r>
            <a:r>
              <a:rPr lang="en-US" sz="1200" dirty="0" err="1">
                <a:latin typeface="Courier New" panose="02070309020205020404" pitchFamily="49" charset="0"/>
                <a:cs typeface="Courier New" panose="02070309020205020404" pitchFamily="49" charset="0"/>
              </a:rPr>
              <a:t>IsNullableValueType</a:t>
            </a:r>
            <a:r>
              <a:rPr lang="en-US" sz="1200" dirty="0">
                <a:latin typeface="Courier New" panose="02070309020205020404" pitchFamily="49" charset="0"/>
                <a:cs typeface="Courier New" panose="02070309020205020404" pitchFamily="49" charset="0"/>
              </a:rPr>
              <a:t>&lt;T&gt;(T obj)</a:t>
            </a:r>
          </a:p>
          <a:p>
            <a:pPr marL="320040" lvl="1" indent="0">
              <a:buNone/>
            </a:pPr>
            <a:r>
              <a:rPr lang="en-US" sz="1200" dirty="0">
                <a:latin typeface="Courier New" panose="02070309020205020404" pitchFamily="49" charset="0"/>
                <a:cs typeface="Courier New" panose="02070309020205020404" pitchFamily="49" charset="0"/>
              </a:rPr>
              <a:t>=&gt; default(T) == null &amp;&amp; </a:t>
            </a:r>
            <a:r>
              <a:rPr lang="en-US" sz="1200" dirty="0" err="1">
                <a:latin typeface="Courier New" panose="02070309020205020404" pitchFamily="49" charset="0"/>
                <a:cs typeface="Courier New" panose="02070309020205020404" pitchFamily="49" charset="0"/>
              </a:rPr>
              <a:t>typeof</a:t>
            </a:r>
            <a:r>
              <a:rPr lang="en-US" sz="1200" dirty="0">
                <a:latin typeface="Courier New" panose="02070309020205020404" pitchFamily="49" charset="0"/>
                <a:cs typeface="Courier New" panose="02070309020205020404" pitchFamily="49" charset="0"/>
              </a:rPr>
              <a:t>(T).</a:t>
            </a:r>
            <a:r>
              <a:rPr lang="en-US" sz="1200" dirty="0" err="1">
                <a:latin typeface="Courier New" panose="02070309020205020404" pitchFamily="49" charset="0"/>
                <a:cs typeface="Courier New" panose="02070309020205020404" pitchFamily="49" charset="0"/>
              </a:rPr>
              <a:t>BaseType</a:t>
            </a:r>
            <a:r>
              <a:rPr lang="en-US" sz="1200" dirty="0">
                <a:latin typeface="Courier New" panose="02070309020205020404" pitchFamily="49" charset="0"/>
                <a:cs typeface="Courier New" panose="02070309020205020404" pitchFamily="49" charset="0"/>
              </a:rPr>
              <a:t> != null &amp;&amp; "</a:t>
            </a:r>
            <a:r>
              <a:rPr lang="en-US" sz="1200" dirty="0" err="1">
                <a:latin typeface="Courier New" panose="02070309020205020404" pitchFamily="49" charset="0"/>
                <a:cs typeface="Courier New" panose="02070309020205020404" pitchFamily="49" charset="0"/>
              </a:rPr>
              <a:t>ValueType</a:t>
            </a:r>
            <a:r>
              <a:rPr lang="en-US" sz="1200" dirty="0">
                <a:latin typeface="Courier New" panose="02070309020205020404" pitchFamily="49" charset="0"/>
                <a:cs typeface="Courier New" panose="02070309020205020404" pitchFamily="49" charset="0"/>
              </a:rPr>
              <a:t>".Equals(</a:t>
            </a:r>
            <a:r>
              <a:rPr lang="en-US" sz="1200" dirty="0" err="1">
                <a:latin typeface="Courier New" panose="02070309020205020404" pitchFamily="49" charset="0"/>
                <a:cs typeface="Courier New" panose="02070309020205020404" pitchFamily="49" charset="0"/>
              </a:rPr>
              <a:t>typeof</a:t>
            </a:r>
            <a:r>
              <a:rPr lang="en-US" sz="1200" dirty="0">
                <a:latin typeface="Courier New" panose="02070309020205020404" pitchFamily="49" charset="0"/>
                <a:cs typeface="Courier New" panose="02070309020205020404" pitchFamily="49" charset="0"/>
              </a:rPr>
              <a:t>(T).</a:t>
            </a:r>
            <a:r>
              <a:rPr lang="en-US" sz="1200" dirty="0" err="1">
                <a:latin typeface="Courier New" panose="02070309020205020404" pitchFamily="49" charset="0"/>
                <a:cs typeface="Courier New" panose="02070309020205020404" pitchFamily="49" charset="0"/>
              </a:rPr>
              <a:t>BaseType.Name</a:t>
            </a:r>
            <a:r>
              <a:rPr lang="en-US" sz="1200" dirty="0">
                <a:latin typeface="Courier New" panose="02070309020205020404" pitchFamily="49" charset="0"/>
                <a:cs typeface="Courier New" panose="02070309020205020404" pitchFamily="49" charset="0"/>
              </a:rPr>
              <a:t>);</a:t>
            </a:r>
            <a:endParaRPr lang="hu-HU" sz="1200" dirty="0">
              <a:latin typeface="Courier New" panose="02070309020205020404" pitchFamily="49" charset="0"/>
              <a:cs typeface="Courier New" panose="02070309020205020404" pitchFamily="49" charset="0"/>
            </a:endParaRPr>
          </a:p>
          <a:p>
            <a:r>
              <a:rPr lang="hu-HU" dirty="0" err="1">
                <a:latin typeface="+mj-lt"/>
                <a:cs typeface="Courier New" panose="02070309020205020404" pitchFamily="49" charset="0"/>
              </a:rPr>
              <a:t>Examples</a:t>
            </a:r>
            <a:r>
              <a:rPr lang="hu-HU"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int? </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null;</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int? </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b</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5;</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int </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c</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5;</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object d = 5;</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hu-HU"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Console.WriteLine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IsNullableValueType</a:t>
            </a:r>
            <a:r>
              <a:rPr lang="en-US" sz="1600" dirty="0">
                <a:latin typeface="Courier New" panose="02070309020205020404" pitchFamily="49" charset="0"/>
                <a:cs typeface="Courier New" panose="02070309020205020404" pitchFamily="49" charset="0"/>
              </a:rPr>
              <a:t>(a));</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True</a:t>
            </a:r>
            <a:br>
              <a:rPr lang="hu-HU"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Console.WriteLine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IsNullableValueType</a:t>
            </a:r>
            <a:r>
              <a:rPr lang="en-US" sz="1600" dirty="0">
                <a:latin typeface="Courier New" panose="02070309020205020404" pitchFamily="49" charset="0"/>
                <a:cs typeface="Courier New" panose="02070309020205020404" pitchFamily="49" charset="0"/>
              </a:rPr>
              <a:t>(b));</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True</a:t>
            </a:r>
            <a:br>
              <a:rPr lang="hu-HU"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Console.WriteLine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IsNullableValueType</a:t>
            </a:r>
            <a:r>
              <a:rPr lang="en-US" sz="1600" dirty="0">
                <a:latin typeface="Courier New" panose="02070309020205020404" pitchFamily="49" charset="0"/>
                <a:cs typeface="Courier New" panose="02070309020205020404" pitchFamily="49" charset="0"/>
              </a:rPr>
              <a:t>(c));</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False</a:t>
            </a:r>
            <a:br>
              <a:rPr lang="hu-HU"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Console.WriteLine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IsNullableValueType</a:t>
            </a:r>
            <a:r>
              <a:rPr lang="en-US" sz="1600" dirty="0">
                <a:latin typeface="Courier New" panose="02070309020205020404" pitchFamily="49" charset="0"/>
                <a:cs typeface="Courier New" panose="02070309020205020404" pitchFamily="49" charset="0"/>
              </a:rPr>
              <a:t>(d));</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False</a:t>
            </a:r>
            <a:endParaRPr lang="en-US" sz="16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744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9740-B850-B968-AD21-BCBC64D17297}"/>
              </a:ext>
            </a:extLst>
          </p:cNvPr>
          <p:cNvSpPr>
            <a:spLocks noGrp="1"/>
          </p:cNvSpPr>
          <p:nvPr>
            <p:ph type="title"/>
          </p:nvPr>
        </p:nvSpPr>
        <p:spPr/>
        <p:txBody>
          <a:bodyPr/>
          <a:lstStyle/>
          <a:p>
            <a:r>
              <a:rPr lang="hu-HU" dirty="0" err="1"/>
              <a:t>Nullability</a:t>
            </a:r>
            <a:r>
              <a:rPr lang="hu-HU" dirty="0"/>
              <a:t> </a:t>
            </a:r>
            <a:r>
              <a:rPr lang="hu-HU" dirty="0" err="1"/>
              <a:t>analysis</a:t>
            </a:r>
            <a:r>
              <a:rPr lang="hu-HU" dirty="0"/>
              <a:t> of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3FD4B2BB-37D9-B4EB-5FF8-7D4CAE9E18EC}"/>
              </a:ext>
            </a:extLst>
          </p:cNvPr>
          <p:cNvSpPr>
            <a:spLocks noGrp="1"/>
          </p:cNvSpPr>
          <p:nvPr>
            <p:ph idx="1"/>
          </p:nvPr>
        </p:nvSpPr>
        <p:spPr/>
        <p:txBody>
          <a:bodyPr/>
          <a:lstStyle/>
          <a:p>
            <a:pPr marL="0" indent="0">
              <a:buNone/>
            </a:pPr>
            <a:r>
              <a:rPr lang="hu-HU" dirty="0" err="1"/>
              <a:t>Goals</a:t>
            </a:r>
            <a:r>
              <a:rPr lang="hu-HU" dirty="0"/>
              <a:t>:</a:t>
            </a:r>
          </a:p>
          <a:p>
            <a:r>
              <a:rPr lang="hu-HU" dirty="0" err="1"/>
              <a:t>Reduce</a:t>
            </a:r>
            <a:r>
              <a:rPr lang="hu-HU" dirty="0"/>
              <a:t> null-</a:t>
            </a:r>
            <a:r>
              <a:rPr lang="hu-HU" dirty="0" err="1"/>
              <a:t>value</a:t>
            </a:r>
            <a:r>
              <a:rPr lang="hu-HU" dirty="0"/>
              <a:t> </a:t>
            </a:r>
            <a:r>
              <a:rPr lang="hu-HU" dirty="0" err="1"/>
              <a:t>related</a:t>
            </a:r>
            <a:r>
              <a:rPr lang="hu-HU" dirty="0"/>
              <a:t> </a:t>
            </a:r>
            <a:r>
              <a:rPr lang="hu-HU" dirty="0" err="1"/>
              <a:t>runtime</a:t>
            </a:r>
            <a:r>
              <a:rPr lang="hu-HU" dirty="0"/>
              <a:t> </a:t>
            </a:r>
            <a:r>
              <a:rPr lang="hu-HU" dirty="0" err="1"/>
              <a:t>exceptions</a:t>
            </a:r>
            <a:endParaRPr lang="hu-HU" dirty="0"/>
          </a:p>
          <a:p>
            <a:r>
              <a:rPr lang="hu-HU" dirty="0" err="1"/>
              <a:t>Produce</a:t>
            </a:r>
            <a:r>
              <a:rPr lang="hu-HU" dirty="0"/>
              <a:t> </a:t>
            </a:r>
            <a:r>
              <a:rPr lang="hu-HU" dirty="0" err="1"/>
              <a:t>compile-time</a:t>
            </a:r>
            <a:r>
              <a:rPr lang="hu-HU" dirty="0"/>
              <a:t> </a:t>
            </a:r>
            <a:r>
              <a:rPr lang="hu-HU" dirty="0" err="1"/>
              <a:t>warnings</a:t>
            </a:r>
            <a:r>
              <a:rPr lang="hu-HU" dirty="0"/>
              <a:t> </a:t>
            </a:r>
            <a:r>
              <a:rPr lang="hu-HU" dirty="0" err="1"/>
              <a:t>on</a:t>
            </a:r>
            <a:r>
              <a:rPr lang="hu-HU" dirty="0"/>
              <a:t> </a:t>
            </a:r>
            <a:r>
              <a:rPr lang="hu-HU" dirty="0" err="1"/>
              <a:t>improper</a:t>
            </a:r>
            <a:r>
              <a:rPr lang="hu-HU" dirty="0"/>
              <a:t> null-</a:t>
            </a:r>
            <a:r>
              <a:rPr lang="hu-HU" dirty="0" err="1"/>
              <a:t>value</a:t>
            </a:r>
            <a:r>
              <a:rPr lang="hu-HU" dirty="0"/>
              <a:t> </a:t>
            </a:r>
            <a:r>
              <a:rPr lang="hu-HU" dirty="0" err="1"/>
              <a:t>handling</a:t>
            </a:r>
            <a:endParaRPr lang="hu-HU" dirty="0"/>
          </a:p>
          <a:p>
            <a:r>
              <a:rPr lang="hu-HU" dirty="0" err="1"/>
              <a:t>Simplify</a:t>
            </a:r>
            <a:r>
              <a:rPr lang="hu-HU" dirty="0"/>
              <a:t> </a:t>
            </a:r>
            <a:r>
              <a:rPr lang="hu-HU" dirty="0" err="1"/>
              <a:t>user</a:t>
            </a:r>
            <a:r>
              <a:rPr lang="hu-HU" dirty="0"/>
              <a:t> </a:t>
            </a:r>
            <a:r>
              <a:rPr lang="hu-HU" dirty="0" err="1"/>
              <a:t>code</a:t>
            </a:r>
            <a:r>
              <a:rPr lang="hu-HU" dirty="0"/>
              <a:t> </a:t>
            </a:r>
            <a:r>
              <a:rPr lang="hu-HU" dirty="0" err="1"/>
              <a:t>by</a:t>
            </a:r>
            <a:r>
              <a:rPr lang="hu-HU" dirty="0"/>
              <a:t> </a:t>
            </a:r>
            <a:r>
              <a:rPr lang="hu-HU" dirty="0" err="1"/>
              <a:t>avoiding</a:t>
            </a:r>
            <a:r>
              <a:rPr lang="hu-HU" dirty="0"/>
              <a:t> </a:t>
            </a:r>
            <a:r>
              <a:rPr lang="hu-HU" dirty="0" err="1"/>
              <a:t>unnecessary</a:t>
            </a:r>
            <a:r>
              <a:rPr lang="hu-HU" dirty="0"/>
              <a:t> null-</a:t>
            </a:r>
            <a:r>
              <a:rPr lang="hu-HU" dirty="0" err="1"/>
              <a:t>checks</a:t>
            </a:r>
            <a:endParaRPr lang="hu-HU" dirty="0"/>
          </a:p>
          <a:p>
            <a:r>
              <a:rPr lang="hu-HU" dirty="0" err="1"/>
              <a:t>Improved</a:t>
            </a:r>
            <a:r>
              <a:rPr lang="hu-HU" dirty="0"/>
              <a:t> API </a:t>
            </a:r>
            <a:r>
              <a:rPr lang="hu-HU" dirty="0" err="1"/>
              <a:t>definitions</a:t>
            </a:r>
            <a:r>
              <a:rPr lang="hu-HU" dirty="0"/>
              <a:t> </a:t>
            </a:r>
            <a:r>
              <a:rPr lang="hu-HU" dirty="0" err="1"/>
              <a:t>on</a:t>
            </a:r>
            <a:r>
              <a:rPr lang="hu-HU" dirty="0"/>
              <a:t> </a:t>
            </a:r>
            <a:r>
              <a:rPr lang="hu-HU" dirty="0" err="1"/>
              <a:t>required</a:t>
            </a:r>
            <a:r>
              <a:rPr lang="hu-HU" dirty="0"/>
              <a:t> </a:t>
            </a:r>
            <a:r>
              <a:rPr lang="hu-HU" dirty="0" err="1"/>
              <a:t>data</a:t>
            </a:r>
            <a:r>
              <a:rPr lang="hu-HU" dirty="0"/>
              <a:t>, </a:t>
            </a:r>
            <a:r>
              <a:rPr lang="hu-HU" dirty="0" err="1"/>
              <a:t>allowing</a:t>
            </a:r>
            <a:r>
              <a:rPr lang="hu-HU" dirty="0"/>
              <a:t> </a:t>
            </a:r>
            <a:r>
              <a:rPr lang="hu-HU" dirty="0" err="1"/>
              <a:t>the</a:t>
            </a:r>
            <a:r>
              <a:rPr lang="hu-HU" dirty="0"/>
              <a:t> </a:t>
            </a:r>
            <a:r>
              <a:rPr lang="hu-HU" dirty="0" err="1"/>
              <a:t>developers</a:t>
            </a:r>
            <a:r>
              <a:rPr lang="hu-HU" dirty="0"/>
              <a:t> </a:t>
            </a:r>
            <a:r>
              <a:rPr lang="hu-HU" dirty="0" err="1"/>
              <a:t>to</a:t>
            </a:r>
            <a:r>
              <a:rPr lang="hu-HU" dirty="0"/>
              <a:t> </a:t>
            </a:r>
            <a:r>
              <a:rPr lang="hu-HU" dirty="0" err="1"/>
              <a:t>express</a:t>
            </a:r>
            <a:r>
              <a:rPr lang="hu-HU" dirty="0"/>
              <a:t> design </a:t>
            </a:r>
            <a:r>
              <a:rPr lang="hu-HU" dirty="0" err="1"/>
              <a:t>intent</a:t>
            </a:r>
            <a:r>
              <a:rPr lang="hu-HU" dirty="0"/>
              <a:t> more </a:t>
            </a:r>
            <a:r>
              <a:rPr lang="hu-HU" dirty="0" err="1"/>
              <a:t>clearly</a:t>
            </a:r>
            <a:endParaRPr lang="en-US" dirty="0"/>
          </a:p>
        </p:txBody>
      </p:sp>
    </p:spTree>
    <p:extLst>
      <p:ext uri="{BB962C8B-B14F-4D97-AF65-F5344CB8AC3E}">
        <p14:creationId xmlns:p14="http://schemas.microsoft.com/office/powerpoint/2010/main" val="125552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46B6-909F-C790-11D7-F7F8FC3BC170}"/>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E4B8CA18-3C1B-AC0A-5756-D74CD40EA36E}"/>
              </a:ext>
            </a:extLst>
          </p:cNvPr>
          <p:cNvSpPr>
            <a:spLocks noGrp="1"/>
          </p:cNvSpPr>
          <p:nvPr>
            <p:ph idx="1"/>
          </p:nvPr>
        </p:nvSpPr>
        <p:spPr/>
        <p:txBody>
          <a:bodyPr>
            <a:normAutofit lnSpcReduction="10000"/>
          </a:bodyPr>
          <a:lstStyle/>
          <a:p>
            <a:r>
              <a:rPr lang="hu-HU" dirty="0" err="1"/>
              <a:t>Introduced</a:t>
            </a:r>
            <a:r>
              <a:rPr lang="hu-HU" dirty="0"/>
              <a:t> in C# 8</a:t>
            </a:r>
          </a:p>
          <a:p>
            <a:r>
              <a:rPr lang="hu-HU" dirty="0" err="1"/>
              <a:t>Optional</a:t>
            </a:r>
            <a:r>
              <a:rPr lang="hu-HU" dirty="0"/>
              <a:t> </a:t>
            </a:r>
            <a:r>
              <a:rPr lang="hu-HU" dirty="0" err="1"/>
              <a:t>language</a:t>
            </a:r>
            <a:r>
              <a:rPr lang="hu-HU" dirty="0"/>
              <a:t> </a:t>
            </a:r>
            <a:r>
              <a:rPr lang="hu-HU" dirty="0" err="1"/>
              <a:t>feature</a:t>
            </a:r>
            <a:endParaRPr lang="hu-HU" dirty="0"/>
          </a:p>
          <a:p>
            <a:r>
              <a:rPr lang="hu-HU" dirty="0" err="1"/>
              <a:t>Allows</a:t>
            </a:r>
            <a:r>
              <a:rPr lang="hu-HU" dirty="0"/>
              <a:t> </a:t>
            </a:r>
            <a:r>
              <a:rPr lang="hu-HU" dirty="0" err="1"/>
              <a:t>developers</a:t>
            </a:r>
            <a:r>
              <a:rPr lang="hu-HU" dirty="0"/>
              <a:t> </a:t>
            </a:r>
            <a:r>
              <a:rPr lang="hu-HU" dirty="0" err="1"/>
              <a:t>to</a:t>
            </a:r>
            <a:r>
              <a:rPr lang="hu-HU" dirty="0"/>
              <a:t> </a:t>
            </a:r>
            <a:r>
              <a:rPr lang="hu-HU" dirty="0" err="1"/>
              <a:t>express</a:t>
            </a:r>
            <a:r>
              <a:rPr lang="hu-HU" dirty="0"/>
              <a:t> </a:t>
            </a:r>
            <a:r>
              <a:rPr lang="hu-HU" dirty="0" err="1"/>
              <a:t>when</a:t>
            </a:r>
            <a:r>
              <a:rPr lang="hu-HU" dirty="0"/>
              <a:t> a </a:t>
            </a:r>
            <a:r>
              <a:rPr lang="hu-HU" dirty="0" err="1"/>
              <a:t>reference</a:t>
            </a:r>
            <a:r>
              <a:rPr lang="hu-HU" dirty="0"/>
              <a:t> </a:t>
            </a:r>
            <a:r>
              <a:rPr lang="hu-HU" dirty="0" err="1"/>
              <a:t>type</a:t>
            </a:r>
            <a:r>
              <a:rPr lang="hu-HU" dirty="0"/>
              <a:t> </a:t>
            </a:r>
            <a:r>
              <a:rPr lang="hu-HU" dirty="0" err="1"/>
              <a:t>can</a:t>
            </a:r>
            <a:r>
              <a:rPr lang="hu-HU" dirty="0"/>
              <a:t> </a:t>
            </a:r>
            <a:r>
              <a:rPr lang="hu-HU" dirty="0" err="1"/>
              <a:t>or</a:t>
            </a:r>
            <a:r>
              <a:rPr lang="hu-HU" dirty="0"/>
              <a:t> </a:t>
            </a:r>
            <a:r>
              <a:rPr lang="hu-HU" dirty="0" err="1"/>
              <a:t>cannot</a:t>
            </a:r>
            <a:r>
              <a:rPr lang="hu-HU" dirty="0"/>
              <a:t> be null</a:t>
            </a:r>
          </a:p>
          <a:p>
            <a:r>
              <a:rPr lang="hu-HU" dirty="0"/>
              <a:t>R</a:t>
            </a:r>
            <a:r>
              <a:rPr lang="en-US" dirty="0" err="1"/>
              <a:t>efers</a:t>
            </a:r>
            <a:r>
              <a:rPr lang="en-US" dirty="0"/>
              <a:t> to a group of features enabled in a nullable aware context that minimize the likelihood that </a:t>
            </a:r>
            <a:r>
              <a:rPr lang="hu-HU" dirty="0" err="1"/>
              <a:t>user</a:t>
            </a:r>
            <a:r>
              <a:rPr lang="en-US" dirty="0"/>
              <a:t> code causes the runtime to throw </a:t>
            </a:r>
            <a:r>
              <a:rPr lang="en-US" dirty="0" err="1"/>
              <a:t>NullReferenceException</a:t>
            </a:r>
            <a:r>
              <a:rPr lang="hu-HU" dirty="0"/>
              <a:t>:</a:t>
            </a:r>
          </a:p>
          <a:p>
            <a:pPr lvl="1"/>
            <a:r>
              <a:rPr lang="en-US" dirty="0"/>
              <a:t>Improved static flow analysis that determines if a variable might be null before dereferencing it.</a:t>
            </a:r>
            <a:endParaRPr lang="hu-HU" dirty="0"/>
          </a:p>
          <a:p>
            <a:pPr lvl="1"/>
            <a:r>
              <a:rPr lang="en-US" dirty="0"/>
              <a:t>Attributes that annotate APIs so that the flow analysis determines null-state.</a:t>
            </a:r>
          </a:p>
          <a:p>
            <a:pPr lvl="1"/>
            <a:r>
              <a:rPr lang="en-US" dirty="0"/>
              <a:t>Variable annotations that developers use to explicitly declare the intended null-state for a variable.</a:t>
            </a:r>
            <a:endParaRPr lang="hu-HU" dirty="0"/>
          </a:p>
        </p:txBody>
      </p:sp>
    </p:spTree>
    <p:extLst>
      <p:ext uri="{BB962C8B-B14F-4D97-AF65-F5344CB8AC3E}">
        <p14:creationId xmlns:p14="http://schemas.microsoft.com/office/powerpoint/2010/main" val="1671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2745-92FD-A78E-419E-9756105D2B32}"/>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48E96B84-D005-BF8A-30B4-0CD8AB3FDD3B}"/>
              </a:ext>
            </a:extLst>
          </p:cNvPr>
          <p:cNvSpPr>
            <a:spLocks noGrp="1"/>
          </p:cNvSpPr>
          <p:nvPr>
            <p:ph idx="1"/>
          </p:nvPr>
        </p:nvSpPr>
        <p:spPr/>
        <p:txBody>
          <a:bodyPr/>
          <a:lstStyle/>
          <a:p>
            <a:r>
              <a:rPr lang="hu-HU" dirty="0" err="1"/>
              <a:t>Nullable</a:t>
            </a:r>
            <a:r>
              <a:rPr lang="hu-HU" dirty="0"/>
              <a:t> context is a </a:t>
            </a:r>
            <a:r>
              <a:rPr lang="hu-HU" dirty="0" err="1"/>
              <a:t>combination</a:t>
            </a:r>
            <a:r>
              <a:rPr lang="hu-HU" dirty="0"/>
              <a:t> of </a:t>
            </a:r>
            <a:r>
              <a:rPr lang="hu-HU" dirty="0" err="1"/>
              <a:t>two</a:t>
            </a:r>
            <a:r>
              <a:rPr lang="hu-HU" dirty="0"/>
              <a:t> </a:t>
            </a:r>
            <a:r>
              <a:rPr lang="hu-HU" dirty="0" err="1"/>
              <a:t>separate</a:t>
            </a:r>
            <a:r>
              <a:rPr lang="hu-HU" dirty="0"/>
              <a:t> </a:t>
            </a:r>
            <a:r>
              <a:rPr lang="hu-HU" dirty="0" err="1"/>
              <a:t>features</a:t>
            </a:r>
            <a:r>
              <a:rPr lang="hu-HU" dirty="0"/>
              <a:t>:</a:t>
            </a:r>
          </a:p>
          <a:p>
            <a:pPr lvl="1"/>
            <a:r>
              <a:rPr lang="hu-HU" dirty="0" err="1"/>
              <a:t>Nullable</a:t>
            </a:r>
            <a:r>
              <a:rPr lang="hu-HU" dirty="0"/>
              <a:t> </a:t>
            </a:r>
            <a:r>
              <a:rPr lang="hu-HU" dirty="0" err="1"/>
              <a:t>annotation</a:t>
            </a:r>
            <a:r>
              <a:rPr lang="hu-HU" dirty="0"/>
              <a:t> context</a:t>
            </a:r>
          </a:p>
          <a:p>
            <a:pPr lvl="2"/>
            <a:r>
              <a:rPr lang="hu-HU" dirty="0" err="1"/>
              <a:t>Consists</a:t>
            </a:r>
            <a:r>
              <a:rPr lang="hu-HU" dirty="0"/>
              <a:t> of </a:t>
            </a:r>
            <a:r>
              <a:rPr lang="hu-HU" dirty="0" err="1"/>
              <a:t>language</a:t>
            </a:r>
            <a:r>
              <a:rPr lang="hu-HU" dirty="0"/>
              <a:t> </a:t>
            </a:r>
            <a:r>
              <a:rPr lang="hu-HU" dirty="0" err="1"/>
              <a:t>syntax</a:t>
            </a:r>
            <a:r>
              <a:rPr lang="hu-HU" dirty="0"/>
              <a:t> </a:t>
            </a:r>
            <a:r>
              <a:rPr lang="hu-HU" dirty="0" err="1"/>
              <a:t>extensions</a:t>
            </a:r>
            <a:r>
              <a:rPr lang="hu-HU" dirty="0"/>
              <a:t> and </a:t>
            </a:r>
            <a:r>
              <a:rPr lang="hu-HU" dirty="0" err="1"/>
              <a:t>new</a:t>
            </a:r>
            <a:r>
              <a:rPr lang="hu-HU" dirty="0"/>
              <a:t> </a:t>
            </a:r>
            <a:r>
              <a:rPr lang="hu-HU" dirty="0" err="1"/>
              <a:t>attributes</a:t>
            </a:r>
            <a:r>
              <a:rPr lang="hu-HU" dirty="0"/>
              <a:t> </a:t>
            </a:r>
            <a:r>
              <a:rPr lang="hu-HU" dirty="0" err="1"/>
              <a:t>that</a:t>
            </a:r>
            <a:r>
              <a:rPr lang="hu-HU" dirty="0"/>
              <a:t> </a:t>
            </a:r>
            <a:r>
              <a:rPr lang="hu-HU" dirty="0" err="1"/>
              <a:t>allow</a:t>
            </a:r>
            <a:r>
              <a:rPr lang="hu-HU" dirty="0"/>
              <a:t> </a:t>
            </a:r>
            <a:r>
              <a:rPr lang="hu-HU" dirty="0" err="1"/>
              <a:t>the</a:t>
            </a:r>
            <a:r>
              <a:rPr lang="hu-HU" dirty="0"/>
              <a:t> </a:t>
            </a:r>
            <a:r>
              <a:rPr lang="hu-HU" dirty="0" err="1"/>
              <a:t>developer</a:t>
            </a:r>
            <a:r>
              <a:rPr lang="hu-HU" dirty="0"/>
              <a:t> </a:t>
            </a:r>
            <a:r>
              <a:rPr lang="hu-HU" dirty="0" err="1"/>
              <a:t>to</a:t>
            </a:r>
            <a:r>
              <a:rPr lang="hu-HU" dirty="0"/>
              <a:t> </a:t>
            </a:r>
            <a:r>
              <a:rPr lang="hu-HU" dirty="0" err="1"/>
              <a:t>specify</a:t>
            </a:r>
            <a:r>
              <a:rPr lang="hu-HU" dirty="0"/>
              <a:t> </a:t>
            </a:r>
            <a:r>
              <a:rPr lang="hu-HU" dirty="0" err="1"/>
              <a:t>the</a:t>
            </a:r>
            <a:r>
              <a:rPr lang="hu-HU" dirty="0"/>
              <a:t> </a:t>
            </a:r>
            <a:r>
              <a:rPr lang="hu-HU" dirty="0" err="1"/>
              <a:t>nullability</a:t>
            </a:r>
            <a:r>
              <a:rPr lang="hu-HU" dirty="0"/>
              <a:t> of </a:t>
            </a:r>
            <a:r>
              <a:rPr lang="hu-HU" dirty="0" err="1"/>
              <a:t>reference</a:t>
            </a:r>
            <a:r>
              <a:rPr lang="hu-HU" dirty="0"/>
              <a:t> </a:t>
            </a:r>
            <a:r>
              <a:rPr lang="hu-HU" dirty="0" err="1"/>
              <a:t>types</a:t>
            </a:r>
            <a:endParaRPr lang="hu-HU" dirty="0"/>
          </a:p>
          <a:p>
            <a:pPr lvl="1"/>
            <a:r>
              <a:rPr lang="hu-HU" dirty="0" err="1"/>
              <a:t>Nullable</a:t>
            </a:r>
            <a:r>
              <a:rPr lang="hu-HU" dirty="0"/>
              <a:t> </a:t>
            </a:r>
            <a:r>
              <a:rPr lang="hu-HU" dirty="0" err="1"/>
              <a:t>warning</a:t>
            </a:r>
            <a:r>
              <a:rPr lang="hu-HU" dirty="0"/>
              <a:t> context</a:t>
            </a:r>
          </a:p>
          <a:p>
            <a:pPr lvl="2"/>
            <a:r>
              <a:rPr lang="hu-HU" dirty="0" err="1"/>
              <a:t>Consists</a:t>
            </a:r>
            <a:r>
              <a:rPr lang="hu-HU" dirty="0"/>
              <a:t> of a </a:t>
            </a:r>
            <a:r>
              <a:rPr lang="hu-HU" dirty="0" err="1"/>
              <a:t>set</a:t>
            </a:r>
            <a:r>
              <a:rPr lang="hu-HU" dirty="0"/>
              <a:t> of </a:t>
            </a:r>
            <a:r>
              <a:rPr lang="hu-HU" dirty="0" err="1"/>
              <a:t>compiler</a:t>
            </a:r>
            <a:r>
              <a:rPr lang="hu-HU" dirty="0"/>
              <a:t> </a:t>
            </a:r>
            <a:r>
              <a:rPr lang="hu-HU" dirty="0" err="1"/>
              <a:t>warnings</a:t>
            </a:r>
            <a:r>
              <a:rPr lang="hu-HU" dirty="0"/>
              <a:t> </a:t>
            </a:r>
            <a:r>
              <a:rPr lang="hu-HU" dirty="0" err="1"/>
              <a:t>that</a:t>
            </a:r>
            <a:r>
              <a:rPr lang="hu-HU" dirty="0"/>
              <a:t> </a:t>
            </a:r>
            <a:r>
              <a:rPr lang="hu-HU" dirty="0" err="1"/>
              <a:t>are</a:t>
            </a:r>
            <a:r>
              <a:rPr lang="hu-HU" dirty="0"/>
              <a:t> </a:t>
            </a:r>
            <a:r>
              <a:rPr lang="hu-HU" dirty="0" err="1"/>
              <a:t>raised</a:t>
            </a:r>
            <a:r>
              <a:rPr lang="hu-HU" dirty="0"/>
              <a:t> </a:t>
            </a:r>
            <a:r>
              <a:rPr lang="hu-HU" dirty="0" err="1"/>
              <a:t>whenever</a:t>
            </a:r>
            <a:r>
              <a:rPr lang="hu-HU" dirty="0"/>
              <a:t> a non-null-</a:t>
            </a:r>
            <a:r>
              <a:rPr lang="hu-HU" dirty="0" err="1"/>
              <a:t>safe</a:t>
            </a:r>
            <a:r>
              <a:rPr lang="hu-HU" dirty="0"/>
              <a:t> </a:t>
            </a:r>
            <a:r>
              <a:rPr lang="hu-HU" dirty="0" err="1"/>
              <a:t>operation</a:t>
            </a:r>
            <a:r>
              <a:rPr lang="hu-HU" dirty="0"/>
              <a:t> is </a:t>
            </a:r>
            <a:r>
              <a:rPr lang="hu-HU" dirty="0" err="1"/>
              <a:t>being</a:t>
            </a:r>
            <a:r>
              <a:rPr lang="hu-HU" dirty="0"/>
              <a:t> </a:t>
            </a:r>
            <a:r>
              <a:rPr lang="hu-HU" dirty="0" err="1"/>
              <a:t>performed</a:t>
            </a:r>
            <a:endParaRPr lang="hu-HU" dirty="0"/>
          </a:p>
        </p:txBody>
      </p:sp>
    </p:spTree>
    <p:extLst>
      <p:ext uri="{BB962C8B-B14F-4D97-AF65-F5344CB8AC3E}">
        <p14:creationId xmlns:p14="http://schemas.microsoft.com/office/powerpoint/2010/main" val="312092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55CC-3E3A-E5CE-F7FC-05DA8DB33295}"/>
              </a:ext>
            </a:extLst>
          </p:cNvPr>
          <p:cNvSpPr>
            <a:spLocks noGrp="1"/>
          </p:cNvSpPr>
          <p:nvPr>
            <p:ph type="title"/>
          </p:nvPr>
        </p:nvSpPr>
        <p:spPr/>
        <p:txBody>
          <a:bodyPr/>
          <a:lstStyle/>
          <a:p>
            <a:r>
              <a:rPr lang="hu-HU" dirty="0" err="1"/>
              <a:t>Things</a:t>
            </a:r>
            <a:r>
              <a:rPr lang="hu-HU" dirty="0"/>
              <a:t> </a:t>
            </a:r>
            <a:r>
              <a:rPr lang="hu-HU" dirty="0" err="1"/>
              <a:t>we</a:t>
            </a:r>
            <a:r>
              <a:rPr lang="hu-HU" dirty="0"/>
              <a:t> </a:t>
            </a:r>
            <a:r>
              <a:rPr lang="hu-HU" dirty="0" err="1"/>
              <a:t>already</a:t>
            </a:r>
            <a:r>
              <a:rPr lang="hu-HU" dirty="0"/>
              <a:t> </a:t>
            </a:r>
            <a:r>
              <a:rPr lang="hu-HU" dirty="0" err="1"/>
              <a:t>know</a:t>
            </a:r>
            <a:endParaRPr lang="en-US" dirty="0"/>
          </a:p>
        </p:txBody>
      </p:sp>
      <p:sp>
        <p:nvSpPr>
          <p:cNvPr id="3" name="Content Placeholder 2">
            <a:extLst>
              <a:ext uri="{FF2B5EF4-FFF2-40B4-BE49-F238E27FC236}">
                <a16:creationId xmlns:a16="http://schemas.microsoft.com/office/drawing/2014/main" id="{461D3081-4153-12D4-0D0A-43367C222E71}"/>
              </a:ext>
            </a:extLst>
          </p:cNvPr>
          <p:cNvSpPr>
            <a:spLocks noGrp="1"/>
          </p:cNvSpPr>
          <p:nvPr>
            <p:ph idx="1"/>
          </p:nvPr>
        </p:nvSpPr>
        <p:spPr/>
        <p:txBody>
          <a:bodyPr>
            <a:normAutofit/>
          </a:bodyPr>
          <a:lstStyle/>
          <a:p>
            <a:r>
              <a:rPr lang="hu-HU" dirty="0" err="1"/>
              <a:t>Dereferencing</a:t>
            </a:r>
            <a:r>
              <a:rPr lang="hu-HU" dirty="0"/>
              <a:t>: Accessing </a:t>
            </a:r>
            <a:r>
              <a:rPr lang="hu-HU" dirty="0" err="1"/>
              <a:t>the</a:t>
            </a:r>
            <a:r>
              <a:rPr lang="hu-HU" dirty="0"/>
              <a:t> </a:t>
            </a:r>
            <a:r>
              <a:rPr lang="hu-HU" dirty="0" err="1"/>
              <a:t>allocated</a:t>
            </a:r>
            <a:r>
              <a:rPr lang="hu-HU" dirty="0"/>
              <a:t> </a:t>
            </a:r>
            <a:r>
              <a:rPr lang="hu-HU" dirty="0" err="1"/>
              <a:t>object</a:t>
            </a:r>
            <a:r>
              <a:rPr lang="hu-HU" dirty="0"/>
              <a:t> </a:t>
            </a:r>
            <a:r>
              <a:rPr lang="hu-HU" dirty="0" err="1"/>
              <a:t>on</a:t>
            </a:r>
            <a:r>
              <a:rPr lang="hu-HU" dirty="0"/>
              <a:t> </a:t>
            </a:r>
            <a:r>
              <a:rPr lang="hu-HU" dirty="0" err="1"/>
              <a:t>the</a:t>
            </a:r>
            <a:r>
              <a:rPr lang="hu-HU" dirty="0"/>
              <a:t> </a:t>
            </a:r>
            <a:r>
              <a:rPr lang="hu-HU" dirty="0" err="1"/>
              <a:t>heap</a:t>
            </a:r>
            <a:r>
              <a:rPr lang="hu-HU" dirty="0"/>
              <a:t>.</a:t>
            </a:r>
          </a:p>
          <a:p>
            <a:r>
              <a:rPr lang="hu-HU" dirty="0" err="1"/>
              <a:t>When</a:t>
            </a:r>
            <a:r>
              <a:rPr lang="hu-HU" dirty="0"/>
              <a:t> a NULL-</a:t>
            </a:r>
            <a:r>
              <a:rPr lang="hu-HU" dirty="0" err="1"/>
              <a:t>reference</a:t>
            </a:r>
            <a:r>
              <a:rPr lang="hu-HU" dirty="0"/>
              <a:t> is </a:t>
            </a:r>
            <a:r>
              <a:rPr lang="hu-HU" dirty="0" err="1"/>
              <a:t>tried</a:t>
            </a:r>
            <a:r>
              <a:rPr lang="hu-HU" dirty="0"/>
              <a:t> </a:t>
            </a:r>
            <a:r>
              <a:rPr lang="hu-HU" dirty="0" err="1"/>
              <a:t>to</a:t>
            </a:r>
            <a:r>
              <a:rPr lang="hu-HU" dirty="0"/>
              <a:t> be </a:t>
            </a:r>
            <a:r>
              <a:rPr lang="hu-HU" dirty="0" err="1"/>
              <a:t>dereferenced</a:t>
            </a:r>
            <a:r>
              <a:rPr lang="hu-HU" dirty="0"/>
              <a:t>, a </a:t>
            </a:r>
            <a:r>
              <a:rPr lang="hu-HU" dirty="0" err="1"/>
              <a:t>NullReferenceException</a:t>
            </a:r>
            <a:r>
              <a:rPr lang="hu-HU" dirty="0"/>
              <a:t> is </a:t>
            </a:r>
            <a:r>
              <a:rPr lang="hu-HU" dirty="0" err="1"/>
              <a:t>thrown</a:t>
            </a:r>
            <a:r>
              <a:rPr lang="hu-HU" dirty="0"/>
              <a:t> </a:t>
            </a:r>
            <a:r>
              <a:rPr lang="hu-HU" dirty="0" err="1"/>
              <a:t>at</a:t>
            </a:r>
            <a:r>
              <a:rPr lang="hu-HU" dirty="0"/>
              <a:t> </a:t>
            </a:r>
            <a:r>
              <a:rPr lang="hu-HU" dirty="0" err="1"/>
              <a:t>runtime</a:t>
            </a:r>
            <a:endParaRPr lang="hu-HU" dirty="0"/>
          </a:p>
          <a:p>
            <a:pPr marL="320040" lvl="1" indent="0">
              <a:buNone/>
            </a:pPr>
            <a:r>
              <a:rPr lang="hu-HU" sz="1300" dirty="0" err="1">
                <a:latin typeface="Courier New" panose="02070309020205020404" pitchFamily="49" charset="0"/>
                <a:cs typeface="Courier New" panose="02070309020205020404" pitchFamily="49" charset="0"/>
              </a:rPr>
              <a:t>Students.SingleOrDefault</a:t>
            </a:r>
            <a:r>
              <a:rPr lang="hu-HU" sz="1300" dirty="0">
                <a:latin typeface="Courier New" panose="02070309020205020404" pitchFamily="49" charset="0"/>
                <a:cs typeface="Courier New" panose="02070309020205020404" pitchFamily="49" charset="0"/>
              </a:rPr>
              <a:t>(x =&gt; </a:t>
            </a:r>
            <a:r>
              <a:rPr lang="hu-HU" sz="1300" dirty="0" err="1">
                <a:latin typeface="Courier New" panose="02070309020205020404" pitchFamily="49" charset="0"/>
                <a:cs typeface="Courier New" panose="02070309020205020404" pitchFamily="49" charset="0"/>
              </a:rPr>
              <a:t>x.Id</a:t>
            </a:r>
            <a:r>
              <a:rPr lang="hu-HU" sz="1300" dirty="0">
                <a:latin typeface="Courier New" panose="02070309020205020404" pitchFamily="49" charset="0"/>
                <a:cs typeface="Courier New" panose="02070309020205020404" pitchFamily="49" charset="0"/>
              </a:rPr>
              <a:t> == 123).</a:t>
            </a:r>
            <a:r>
              <a:rPr lang="hu-HU" sz="1300" dirty="0" err="1">
                <a:latin typeface="Courier New" panose="02070309020205020404" pitchFamily="49" charset="0"/>
                <a:cs typeface="Courier New" panose="02070309020205020404" pitchFamily="49" charset="0"/>
              </a:rPr>
              <a:t>Name</a:t>
            </a:r>
            <a:r>
              <a:rPr lang="hu-HU" sz="1300" dirty="0">
                <a:latin typeface="Courier New" panose="02070309020205020404" pitchFamily="49" charset="0"/>
                <a:cs typeface="Courier New" panose="02070309020205020404" pitchFamily="49" charset="0"/>
              </a:rPr>
              <a:t> </a:t>
            </a:r>
            <a:r>
              <a:rPr lang="hu-HU" sz="1300" dirty="0">
                <a:solidFill>
                  <a:srgbClr val="00B0F0"/>
                </a:solidFill>
                <a:latin typeface="Courier New" panose="02070309020205020404" pitchFamily="49" charset="0"/>
                <a:cs typeface="Courier New" panose="02070309020205020404" pitchFamily="49" charset="0"/>
              </a:rPr>
              <a:t>//</a:t>
            </a:r>
            <a:r>
              <a:rPr lang="hu-HU" sz="1300" dirty="0" err="1">
                <a:solidFill>
                  <a:srgbClr val="00B0F0"/>
                </a:solidFill>
                <a:latin typeface="Courier New" panose="02070309020205020404" pitchFamily="49" charset="0"/>
                <a:cs typeface="Courier New" panose="02070309020205020404" pitchFamily="49" charset="0"/>
              </a:rPr>
              <a:t>SingleOrDefault</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fails</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to</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find</a:t>
            </a:r>
            <a:r>
              <a:rPr lang="hu-HU" sz="1300" dirty="0">
                <a:solidFill>
                  <a:srgbClr val="00B0F0"/>
                </a:solidFill>
                <a:latin typeface="Courier New" panose="02070309020205020404" pitchFamily="49" charset="0"/>
                <a:cs typeface="Courier New" panose="02070309020205020404" pitchFamily="49" charset="0"/>
              </a:rPr>
              <a:t> a </a:t>
            </a:r>
            <a:r>
              <a:rPr lang="hu-HU" sz="1300" dirty="0" err="1">
                <a:solidFill>
                  <a:srgbClr val="00B0F0"/>
                </a:solidFill>
                <a:latin typeface="Courier New" panose="02070309020205020404" pitchFamily="49" charset="0"/>
                <a:cs typeface="Courier New" panose="02070309020205020404" pitchFamily="49" charset="0"/>
              </a:rPr>
              <a:t>matching</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object</a:t>
            </a:r>
            <a:endParaRPr lang="hu-HU" sz="1300" dirty="0">
              <a:solidFill>
                <a:srgbClr val="00B0F0"/>
              </a:solidFill>
              <a:latin typeface="Courier New" panose="02070309020205020404" pitchFamily="49" charset="0"/>
              <a:cs typeface="Courier New" panose="02070309020205020404" pitchFamily="49" charset="0"/>
            </a:endParaRPr>
          </a:p>
          <a:p>
            <a:r>
              <a:rPr lang="hu-HU" dirty="0"/>
              <a:t>NULL-</a:t>
            </a:r>
            <a:r>
              <a:rPr lang="hu-HU" dirty="0" err="1"/>
              <a:t>reference</a:t>
            </a:r>
            <a:r>
              <a:rPr lang="hu-HU" dirty="0"/>
              <a:t> </a:t>
            </a:r>
            <a:r>
              <a:rPr lang="hu-HU" dirty="0" err="1"/>
              <a:t>can</a:t>
            </a:r>
            <a:r>
              <a:rPr lang="hu-HU" dirty="0"/>
              <a:t> be </a:t>
            </a:r>
            <a:r>
              <a:rPr lang="hu-HU" dirty="0" err="1"/>
              <a:t>checked</a:t>
            </a:r>
            <a:r>
              <a:rPr lang="hu-HU" dirty="0"/>
              <a:t> </a:t>
            </a:r>
            <a:r>
              <a:rPr lang="hu-HU" dirty="0" err="1"/>
              <a:t>as</a:t>
            </a:r>
            <a:r>
              <a:rPr lang="hu-HU" dirty="0"/>
              <a:t> </a:t>
            </a:r>
            <a:r>
              <a:rPr lang="hu-HU" dirty="0" err="1"/>
              <a:t>simply</a:t>
            </a:r>
            <a:r>
              <a:rPr lang="hu-HU" dirty="0"/>
              <a:t> </a:t>
            </a:r>
            <a:r>
              <a:rPr lang="hu-HU" dirty="0" err="1"/>
              <a:t>as</a:t>
            </a:r>
            <a:r>
              <a:rPr lang="hu-HU" dirty="0"/>
              <a:t>:</a:t>
            </a:r>
          </a:p>
          <a:p>
            <a:pPr marL="320040" lvl="1" indent="0">
              <a:buNone/>
            </a:pPr>
            <a:r>
              <a:rPr lang="hu-HU" sz="1300" dirty="0" err="1">
                <a:latin typeface="Courier New" panose="02070309020205020404" pitchFamily="49" charset="0"/>
                <a:cs typeface="Courier New" panose="02070309020205020404" pitchFamily="49" charset="0"/>
              </a:rPr>
              <a:t>Student</a:t>
            </a:r>
            <a:r>
              <a:rPr lang="hu-HU" sz="1300" dirty="0">
                <a:latin typeface="Courier New" panose="02070309020205020404" pitchFamily="49" charset="0"/>
                <a:cs typeface="Courier New" panose="02070309020205020404" pitchFamily="49" charset="0"/>
              </a:rPr>
              <a:t> s = </a:t>
            </a:r>
            <a:r>
              <a:rPr lang="hu-HU" sz="1300" dirty="0" err="1">
                <a:latin typeface="Courier New" panose="02070309020205020404" pitchFamily="49" charset="0"/>
                <a:cs typeface="Courier New" panose="02070309020205020404" pitchFamily="49" charset="0"/>
              </a:rPr>
              <a:t>Students.SingleOrDefault</a:t>
            </a:r>
            <a:r>
              <a:rPr lang="hu-HU" sz="1300" dirty="0">
                <a:latin typeface="Courier New" panose="02070309020205020404" pitchFamily="49" charset="0"/>
                <a:cs typeface="Courier New" panose="02070309020205020404" pitchFamily="49" charset="0"/>
              </a:rPr>
              <a:t>(x =&gt; </a:t>
            </a:r>
            <a:r>
              <a:rPr lang="hu-HU" sz="1300" dirty="0" err="1">
                <a:latin typeface="Courier New" panose="02070309020205020404" pitchFamily="49" charset="0"/>
                <a:cs typeface="Courier New" panose="02070309020205020404" pitchFamily="49" charset="0"/>
              </a:rPr>
              <a:t>x.Id</a:t>
            </a:r>
            <a:r>
              <a:rPr lang="hu-HU" sz="1300" dirty="0">
                <a:latin typeface="Courier New" panose="02070309020205020404" pitchFamily="49" charset="0"/>
                <a:cs typeface="Courier New" panose="02070309020205020404" pitchFamily="49" charset="0"/>
              </a:rPr>
              <a:t> == 123); </a:t>
            </a:r>
            <a:r>
              <a:rPr lang="hu-HU" sz="1300" dirty="0">
                <a:solidFill>
                  <a:srgbClr val="00B0F0"/>
                </a:solidFill>
                <a:latin typeface="Courier New" panose="02070309020205020404" pitchFamily="49" charset="0"/>
                <a:cs typeface="Courier New" panose="02070309020205020404" pitchFamily="49" charset="0"/>
              </a:rPr>
              <a:t>//</a:t>
            </a:r>
            <a:r>
              <a:rPr lang="hu-HU" sz="1300" dirty="0" err="1">
                <a:solidFill>
                  <a:srgbClr val="00B0F0"/>
                </a:solidFill>
                <a:latin typeface="Courier New" panose="02070309020205020404" pitchFamily="49" charset="0"/>
                <a:cs typeface="Courier New" panose="02070309020205020404" pitchFamily="49" charset="0"/>
              </a:rPr>
              <a:t>Students</a:t>
            </a:r>
            <a:r>
              <a:rPr lang="hu-HU" sz="1300" dirty="0">
                <a:solidFill>
                  <a:srgbClr val="00B0F0"/>
                </a:solidFill>
                <a:latin typeface="Courier New" panose="02070309020205020404" pitchFamily="49" charset="0"/>
                <a:cs typeface="Courier New" panose="02070309020205020404" pitchFamily="49" charset="0"/>
              </a:rPr>
              <a:t> and </a:t>
            </a:r>
            <a:r>
              <a:rPr lang="hu-HU" sz="1300" dirty="0" err="1">
                <a:solidFill>
                  <a:srgbClr val="00B0F0"/>
                </a:solidFill>
                <a:latin typeface="Courier New" panose="02070309020205020404" pitchFamily="49" charset="0"/>
                <a:cs typeface="Courier New" panose="02070309020205020404" pitchFamily="49" charset="0"/>
              </a:rPr>
              <a:t>its</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items</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are</a:t>
            </a:r>
            <a:r>
              <a:rPr lang="hu-HU" sz="1300" dirty="0">
                <a:solidFill>
                  <a:srgbClr val="00B0F0"/>
                </a:solidFill>
                <a:latin typeface="Courier New" panose="02070309020205020404" pitchFamily="49" charset="0"/>
                <a:cs typeface="Courier New" panose="02070309020205020404" pitchFamily="49" charset="0"/>
              </a:rPr>
              <a:t> </a:t>
            </a:r>
            <a:r>
              <a:rPr lang="hu-HU" sz="1300" dirty="0" err="1">
                <a:solidFill>
                  <a:srgbClr val="00B0F0"/>
                </a:solidFill>
                <a:latin typeface="Courier New" panose="02070309020205020404" pitchFamily="49" charset="0"/>
                <a:cs typeface="Courier New" panose="02070309020205020404" pitchFamily="49" charset="0"/>
              </a:rPr>
              <a:t>not</a:t>
            </a:r>
            <a:r>
              <a:rPr lang="hu-HU" sz="1300" dirty="0">
                <a:solidFill>
                  <a:srgbClr val="00B0F0"/>
                </a:solidFill>
                <a:latin typeface="Courier New" panose="02070309020205020404" pitchFamily="49" charset="0"/>
                <a:cs typeface="Courier New" panose="02070309020205020404" pitchFamily="49" charset="0"/>
              </a:rPr>
              <a:t> null</a:t>
            </a:r>
          </a:p>
          <a:p>
            <a:pPr marL="320040" lvl="1" indent="0">
              <a:buNone/>
            </a:pPr>
            <a:r>
              <a:rPr lang="hu-HU" sz="1300" dirty="0" err="1">
                <a:latin typeface="Courier New" panose="02070309020205020404" pitchFamily="49" charset="0"/>
                <a:cs typeface="Courier New" panose="02070309020205020404" pitchFamily="49" charset="0"/>
              </a:rPr>
              <a:t>if</a:t>
            </a:r>
            <a:r>
              <a:rPr lang="hu-HU" sz="1300" dirty="0">
                <a:latin typeface="Courier New" panose="02070309020205020404" pitchFamily="49" charset="0"/>
                <a:cs typeface="Courier New" panose="02070309020205020404" pitchFamily="49" charset="0"/>
              </a:rPr>
              <a:t> (s == null) {</a:t>
            </a:r>
          </a:p>
          <a:p>
            <a:pPr marL="594360" lvl="2" indent="0">
              <a:buNone/>
            </a:pPr>
            <a:r>
              <a:rPr lang="hu-HU" sz="1300" dirty="0" err="1">
                <a:latin typeface="Courier New" panose="02070309020205020404" pitchFamily="49" charset="0"/>
                <a:cs typeface="Courier New" panose="02070309020205020404" pitchFamily="49" charset="0"/>
              </a:rPr>
              <a:t>return</a:t>
            </a:r>
            <a:r>
              <a:rPr lang="hu-HU" sz="1300" dirty="0">
                <a:latin typeface="Courier New" panose="02070309020205020404" pitchFamily="49" charset="0"/>
                <a:cs typeface="Courier New" panose="02070309020205020404" pitchFamily="49" charset="0"/>
              </a:rPr>
              <a:t> </a:t>
            </a:r>
            <a:r>
              <a:rPr lang="hu-HU" sz="1300" dirty="0" err="1">
                <a:latin typeface="Courier New" panose="02070309020205020404" pitchFamily="49" charset="0"/>
                <a:cs typeface="Courier New" panose="02070309020205020404" pitchFamily="49" charset="0"/>
              </a:rPr>
              <a:t>new</a:t>
            </a:r>
            <a:r>
              <a:rPr lang="hu-HU" sz="1300" dirty="0">
                <a:latin typeface="Courier New" panose="02070309020205020404" pitchFamily="49" charset="0"/>
                <a:cs typeface="Courier New" panose="02070309020205020404" pitchFamily="49" charset="0"/>
              </a:rPr>
              <a:t> </a:t>
            </a:r>
            <a:r>
              <a:rPr lang="hu-HU" sz="1300" dirty="0" err="1">
                <a:latin typeface="Courier New" panose="02070309020205020404" pitchFamily="49" charset="0"/>
                <a:cs typeface="Courier New" panose="02070309020205020404" pitchFamily="49" charset="0"/>
              </a:rPr>
              <a:t>FindStudentResult</a:t>
            </a:r>
            <a:r>
              <a:rPr lang="hu-HU" sz="1300" dirty="0">
                <a:latin typeface="Courier New" panose="02070309020205020404" pitchFamily="49" charset="0"/>
                <a:cs typeface="Courier New" panose="02070309020205020404" pitchFamily="49" charset="0"/>
              </a:rPr>
              <a:t>(</a:t>
            </a:r>
            <a:r>
              <a:rPr lang="hu-HU" sz="1300" dirty="0" err="1">
                <a:latin typeface="Courier New" panose="02070309020205020404" pitchFamily="49" charset="0"/>
                <a:cs typeface="Courier New" panose="02070309020205020404" pitchFamily="49" charset="0"/>
              </a:rPr>
              <a:t>FindStudentResult.Errors.StudentNotFound</a:t>
            </a:r>
            <a:r>
              <a:rPr lang="hu-HU" sz="1300" dirty="0">
                <a:latin typeface="Courier New" panose="02070309020205020404" pitchFamily="49" charset="0"/>
                <a:cs typeface="Courier New" panose="02070309020205020404" pitchFamily="49" charset="0"/>
              </a:rPr>
              <a:t>);</a:t>
            </a:r>
          </a:p>
          <a:p>
            <a:pPr marL="320040" lvl="1" indent="0">
              <a:buNone/>
            </a:pPr>
            <a:r>
              <a:rPr lang="hu-HU" sz="1300" dirty="0">
                <a:latin typeface="Courier New" panose="02070309020205020404" pitchFamily="49" charset="0"/>
                <a:cs typeface="Courier New" panose="02070309020205020404" pitchFamily="49" charset="0"/>
              </a:rPr>
              <a:t>}</a:t>
            </a:r>
          </a:p>
          <a:p>
            <a:pPr marL="320040" lvl="1" indent="0">
              <a:buNone/>
            </a:pPr>
            <a:r>
              <a:rPr lang="hu-HU" sz="1300" dirty="0" err="1">
                <a:latin typeface="Courier New" panose="02070309020205020404" pitchFamily="49" charset="0"/>
                <a:cs typeface="Courier New" panose="02070309020205020404" pitchFamily="49" charset="0"/>
              </a:rPr>
              <a:t>string</a:t>
            </a:r>
            <a:r>
              <a:rPr lang="hu-HU" sz="1300" dirty="0">
                <a:latin typeface="Courier New" panose="02070309020205020404" pitchFamily="49" charset="0"/>
                <a:cs typeface="Courier New" panose="02070309020205020404" pitchFamily="49" charset="0"/>
              </a:rPr>
              <a:t> </a:t>
            </a:r>
            <a:r>
              <a:rPr lang="hu-HU" sz="1300" dirty="0" err="1">
                <a:latin typeface="Courier New" panose="02070309020205020404" pitchFamily="49" charset="0"/>
                <a:cs typeface="Courier New" panose="02070309020205020404" pitchFamily="49" charset="0"/>
              </a:rPr>
              <a:t>studentName</a:t>
            </a:r>
            <a:r>
              <a:rPr lang="hu-HU" sz="1300" dirty="0">
                <a:latin typeface="Courier New" panose="02070309020205020404" pitchFamily="49" charset="0"/>
                <a:cs typeface="Courier New" panose="02070309020205020404" pitchFamily="49" charset="0"/>
              </a:rPr>
              <a:t> = </a:t>
            </a:r>
            <a:r>
              <a:rPr lang="hu-HU" sz="1300" dirty="0" err="1">
                <a:latin typeface="Courier New" panose="02070309020205020404" pitchFamily="49" charset="0"/>
                <a:cs typeface="Courier New" panose="02070309020205020404" pitchFamily="49" charset="0"/>
              </a:rPr>
              <a:t>s.Name</a:t>
            </a:r>
            <a:r>
              <a:rPr lang="hu-HU" sz="1300" dirty="0">
                <a:latin typeface="Courier New" panose="02070309020205020404" pitchFamily="49" charset="0"/>
                <a:cs typeface="Courier New" panose="02070309020205020404" pitchFamily="49" charset="0"/>
              </a:rPr>
              <a:t>;</a:t>
            </a:r>
            <a:endParaRPr lang="en-US"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38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F968-B6AF-D619-26B9-4C52FA57C5A6}"/>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3304C5E9-8EB0-E509-D6F7-2EA8EB8D893E}"/>
              </a:ext>
            </a:extLst>
          </p:cNvPr>
          <p:cNvSpPr>
            <a:spLocks noGrp="1"/>
          </p:cNvSpPr>
          <p:nvPr>
            <p:ph idx="1"/>
          </p:nvPr>
        </p:nvSpPr>
        <p:spPr/>
        <p:txBody>
          <a:bodyPr/>
          <a:lstStyle/>
          <a:p>
            <a:pPr marL="0" indent="0">
              <a:buNone/>
            </a:pPr>
            <a:r>
              <a:rPr lang="hu-HU" dirty="0" err="1"/>
              <a:t>Nullable</a:t>
            </a:r>
            <a:r>
              <a:rPr lang="hu-HU" dirty="0"/>
              <a:t> context </a:t>
            </a:r>
            <a:r>
              <a:rPr lang="hu-HU" dirty="0" err="1"/>
              <a:t>can</a:t>
            </a:r>
            <a:r>
              <a:rPr lang="hu-HU" dirty="0"/>
              <a:t> be </a:t>
            </a:r>
            <a:r>
              <a:rPr lang="hu-HU" dirty="0" err="1"/>
              <a:t>configured</a:t>
            </a:r>
            <a:r>
              <a:rPr lang="hu-HU" dirty="0"/>
              <a:t> </a:t>
            </a:r>
            <a:r>
              <a:rPr lang="hu-HU" dirty="0" err="1"/>
              <a:t>using</a:t>
            </a:r>
            <a:r>
              <a:rPr lang="hu-HU" dirty="0"/>
              <a:t> 4 </a:t>
            </a:r>
            <a:r>
              <a:rPr lang="hu-HU" dirty="0" err="1"/>
              <a:t>values</a:t>
            </a:r>
            <a:r>
              <a:rPr lang="hu-HU" dirty="0"/>
              <a:t>:</a:t>
            </a:r>
          </a:p>
          <a:p>
            <a:r>
              <a:rPr lang="hu-HU" dirty="0" err="1"/>
              <a:t>disable</a:t>
            </a:r>
            <a:r>
              <a:rPr lang="hu-HU" dirty="0"/>
              <a:t>: </a:t>
            </a:r>
            <a:r>
              <a:rPr lang="hu-HU" dirty="0" err="1"/>
              <a:t>disables</a:t>
            </a:r>
            <a:r>
              <a:rPr lang="hu-HU" dirty="0"/>
              <a:t> </a:t>
            </a:r>
            <a:r>
              <a:rPr lang="hu-HU" dirty="0" err="1"/>
              <a:t>both</a:t>
            </a:r>
            <a:r>
              <a:rPr lang="hu-HU" dirty="0"/>
              <a:t> </a:t>
            </a:r>
            <a:r>
              <a:rPr lang="hu-HU" dirty="0" err="1"/>
              <a:t>nullable</a:t>
            </a:r>
            <a:r>
              <a:rPr lang="hu-HU" dirty="0"/>
              <a:t> </a:t>
            </a:r>
            <a:r>
              <a:rPr lang="hu-HU" dirty="0" err="1"/>
              <a:t>annotation</a:t>
            </a:r>
            <a:r>
              <a:rPr lang="hu-HU" dirty="0"/>
              <a:t> and </a:t>
            </a:r>
            <a:r>
              <a:rPr lang="hu-HU" dirty="0" err="1"/>
              <a:t>warning</a:t>
            </a:r>
            <a:r>
              <a:rPr lang="hu-HU" dirty="0"/>
              <a:t> </a:t>
            </a:r>
            <a:r>
              <a:rPr lang="hu-HU" dirty="0" err="1"/>
              <a:t>contexts</a:t>
            </a:r>
            <a:endParaRPr lang="hu-HU" dirty="0"/>
          </a:p>
          <a:p>
            <a:r>
              <a:rPr lang="hu-HU" dirty="0" err="1"/>
              <a:t>enable</a:t>
            </a:r>
            <a:r>
              <a:rPr lang="hu-HU" dirty="0"/>
              <a:t>: </a:t>
            </a:r>
            <a:r>
              <a:rPr lang="hu-HU" dirty="0" err="1"/>
              <a:t>enables</a:t>
            </a:r>
            <a:r>
              <a:rPr lang="hu-HU" dirty="0"/>
              <a:t> </a:t>
            </a:r>
            <a:r>
              <a:rPr lang="hu-HU" dirty="0" err="1"/>
              <a:t>both</a:t>
            </a:r>
            <a:r>
              <a:rPr lang="hu-HU" dirty="0"/>
              <a:t> </a:t>
            </a:r>
            <a:r>
              <a:rPr lang="hu-HU" dirty="0" err="1"/>
              <a:t>nullable</a:t>
            </a:r>
            <a:r>
              <a:rPr lang="hu-HU" dirty="0"/>
              <a:t> </a:t>
            </a:r>
            <a:r>
              <a:rPr lang="hu-HU" dirty="0" err="1"/>
              <a:t>annotation</a:t>
            </a:r>
            <a:r>
              <a:rPr lang="hu-HU" dirty="0"/>
              <a:t> and </a:t>
            </a:r>
            <a:r>
              <a:rPr lang="hu-HU" dirty="0" err="1"/>
              <a:t>warning</a:t>
            </a:r>
            <a:r>
              <a:rPr lang="hu-HU" dirty="0"/>
              <a:t> </a:t>
            </a:r>
            <a:r>
              <a:rPr lang="hu-HU" dirty="0" err="1"/>
              <a:t>contexts</a:t>
            </a:r>
            <a:endParaRPr lang="hu-HU" dirty="0"/>
          </a:p>
          <a:p>
            <a:r>
              <a:rPr lang="hu-HU" dirty="0" err="1"/>
              <a:t>warnings</a:t>
            </a:r>
            <a:r>
              <a:rPr lang="hu-HU" dirty="0"/>
              <a:t>: </a:t>
            </a:r>
            <a:r>
              <a:rPr lang="hu-HU" dirty="0" err="1"/>
              <a:t>enables</a:t>
            </a:r>
            <a:r>
              <a:rPr lang="hu-HU" dirty="0"/>
              <a:t> </a:t>
            </a:r>
            <a:r>
              <a:rPr lang="hu-HU" dirty="0" err="1"/>
              <a:t>only</a:t>
            </a:r>
            <a:r>
              <a:rPr lang="hu-HU" dirty="0"/>
              <a:t> </a:t>
            </a:r>
            <a:r>
              <a:rPr lang="hu-HU" dirty="0" err="1"/>
              <a:t>nullable</a:t>
            </a:r>
            <a:r>
              <a:rPr lang="hu-HU" dirty="0"/>
              <a:t> </a:t>
            </a:r>
            <a:r>
              <a:rPr lang="hu-HU" dirty="0" err="1"/>
              <a:t>warning</a:t>
            </a:r>
            <a:r>
              <a:rPr lang="hu-HU" dirty="0"/>
              <a:t> context</a:t>
            </a:r>
          </a:p>
          <a:p>
            <a:r>
              <a:rPr lang="hu-HU" dirty="0" err="1"/>
              <a:t>annotations</a:t>
            </a:r>
            <a:r>
              <a:rPr lang="hu-HU" dirty="0"/>
              <a:t>: </a:t>
            </a:r>
            <a:r>
              <a:rPr lang="hu-HU" dirty="0" err="1"/>
              <a:t>enables</a:t>
            </a:r>
            <a:r>
              <a:rPr lang="hu-HU" dirty="0"/>
              <a:t> </a:t>
            </a:r>
            <a:r>
              <a:rPr lang="hu-HU" dirty="0" err="1"/>
              <a:t>only</a:t>
            </a:r>
            <a:r>
              <a:rPr lang="hu-HU" dirty="0"/>
              <a:t> </a:t>
            </a:r>
            <a:r>
              <a:rPr lang="hu-HU" dirty="0" err="1"/>
              <a:t>nullable</a:t>
            </a:r>
            <a:r>
              <a:rPr lang="hu-HU" dirty="0"/>
              <a:t> </a:t>
            </a:r>
            <a:r>
              <a:rPr lang="hu-HU" dirty="0" err="1"/>
              <a:t>annotation</a:t>
            </a:r>
            <a:r>
              <a:rPr lang="hu-HU" dirty="0"/>
              <a:t> context</a:t>
            </a:r>
          </a:p>
        </p:txBody>
      </p:sp>
    </p:spTree>
    <p:extLst>
      <p:ext uri="{BB962C8B-B14F-4D97-AF65-F5344CB8AC3E}">
        <p14:creationId xmlns:p14="http://schemas.microsoft.com/office/powerpoint/2010/main" val="284440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BEC9-414C-129F-DDF6-E02B140CC792}"/>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90F0FFD7-1AC1-2426-5E1E-559DD69F7EC4}"/>
              </a:ext>
            </a:extLst>
          </p:cNvPr>
          <p:cNvSpPr>
            <a:spLocks noGrp="1"/>
          </p:cNvSpPr>
          <p:nvPr>
            <p:ph idx="1"/>
          </p:nvPr>
        </p:nvSpPr>
        <p:spPr/>
        <p:txBody>
          <a:bodyPr>
            <a:normAutofit/>
          </a:bodyPr>
          <a:lstStyle/>
          <a:p>
            <a:pPr marL="0" indent="0">
              <a:buNone/>
            </a:pPr>
            <a:r>
              <a:rPr lang="en-US" dirty="0"/>
              <a:t>Enabling warnings and annotations control how the compiler views reference types and nullability. Every type has one of three nullabilities:</a:t>
            </a:r>
          </a:p>
          <a:p>
            <a:pPr lvl="1"/>
            <a:r>
              <a:rPr lang="en-US" dirty="0"/>
              <a:t>Oblivious</a:t>
            </a:r>
            <a:br>
              <a:rPr lang="hu-HU" dirty="0"/>
            </a:br>
            <a:r>
              <a:rPr lang="en-US" dirty="0"/>
              <a:t>All reference types are nullable oblivious when the annotation context is disabled.</a:t>
            </a:r>
          </a:p>
          <a:p>
            <a:pPr lvl="1"/>
            <a:r>
              <a:rPr lang="en-US" dirty="0" err="1"/>
              <a:t>Nonnullable</a:t>
            </a:r>
            <a:br>
              <a:rPr lang="hu-HU" dirty="0"/>
            </a:br>
            <a:r>
              <a:rPr lang="en-US" dirty="0"/>
              <a:t>An unannotated reference type, C is </a:t>
            </a:r>
            <a:r>
              <a:rPr lang="en-US" dirty="0" err="1"/>
              <a:t>nonnullable</a:t>
            </a:r>
            <a:r>
              <a:rPr lang="en-US" dirty="0"/>
              <a:t> when the annotation context is enabled.</a:t>
            </a:r>
          </a:p>
          <a:p>
            <a:pPr lvl="1"/>
            <a:r>
              <a:rPr lang="en-US" dirty="0"/>
              <a:t>Nullable</a:t>
            </a:r>
            <a:br>
              <a:rPr lang="hu-HU" dirty="0"/>
            </a:br>
            <a:r>
              <a:rPr lang="en-US" dirty="0"/>
              <a:t>An annotated reference type, C?, is nullable, but a warning may be issued when the annotation context is disabled. Variables declared with var are nullable when the annotation context is enabled.</a:t>
            </a:r>
          </a:p>
        </p:txBody>
      </p:sp>
    </p:spTree>
    <p:extLst>
      <p:ext uri="{BB962C8B-B14F-4D97-AF65-F5344CB8AC3E}">
        <p14:creationId xmlns:p14="http://schemas.microsoft.com/office/powerpoint/2010/main" val="6219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B45D-BEB9-C2AD-77B1-14118C0A4457}"/>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471CFB4F-50F2-BB95-11D2-A7E260045C40}"/>
              </a:ext>
            </a:extLst>
          </p:cNvPr>
          <p:cNvSpPr>
            <a:spLocks noGrp="1"/>
          </p:cNvSpPr>
          <p:nvPr>
            <p:ph idx="1"/>
          </p:nvPr>
        </p:nvSpPr>
        <p:spPr/>
        <p:txBody>
          <a:bodyPr/>
          <a:lstStyle/>
          <a:p>
            <a:pPr marL="0" indent="0">
              <a:buNone/>
            </a:pPr>
            <a:r>
              <a:rPr lang="hu-HU" dirty="0" err="1"/>
              <a:t>disable</a:t>
            </a:r>
            <a:r>
              <a:rPr lang="hu-HU" dirty="0"/>
              <a:t>: The </a:t>
            </a:r>
            <a:r>
              <a:rPr lang="hu-HU" dirty="0" err="1"/>
              <a:t>code</a:t>
            </a:r>
            <a:r>
              <a:rPr lang="hu-HU" dirty="0"/>
              <a:t> is </a:t>
            </a:r>
            <a:r>
              <a:rPr lang="hu-HU" dirty="0" err="1"/>
              <a:t>nullable-oblivious</a:t>
            </a:r>
            <a:r>
              <a:rPr lang="hu-HU" dirty="0"/>
              <a:t>.</a:t>
            </a:r>
          </a:p>
          <a:p>
            <a:r>
              <a:rPr lang="en-US" dirty="0"/>
              <a:t>Nullable warnings are disabled.</a:t>
            </a:r>
          </a:p>
          <a:p>
            <a:r>
              <a:rPr lang="en-US" dirty="0"/>
              <a:t>All reference type variables are nullable reference types.</a:t>
            </a:r>
          </a:p>
          <a:p>
            <a:r>
              <a:rPr lang="en-US" dirty="0"/>
              <a:t>Use of the ? suffix to declare a nullable reference type produces a warning.</a:t>
            </a:r>
          </a:p>
          <a:p>
            <a:r>
              <a:rPr lang="en-US" dirty="0"/>
              <a:t>You can use the null forgiving operator, !, but it has no effect.</a:t>
            </a:r>
          </a:p>
        </p:txBody>
      </p:sp>
    </p:spTree>
    <p:extLst>
      <p:ext uri="{BB962C8B-B14F-4D97-AF65-F5344CB8AC3E}">
        <p14:creationId xmlns:p14="http://schemas.microsoft.com/office/powerpoint/2010/main" val="355666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B45D-BEB9-C2AD-77B1-14118C0A4457}"/>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471CFB4F-50F2-BB95-11D2-A7E260045C40}"/>
              </a:ext>
            </a:extLst>
          </p:cNvPr>
          <p:cNvSpPr>
            <a:spLocks noGrp="1"/>
          </p:cNvSpPr>
          <p:nvPr>
            <p:ph idx="1"/>
          </p:nvPr>
        </p:nvSpPr>
        <p:spPr/>
        <p:txBody>
          <a:bodyPr/>
          <a:lstStyle/>
          <a:p>
            <a:pPr marL="0" indent="0">
              <a:buNone/>
            </a:pPr>
            <a:r>
              <a:rPr lang="hu-HU" dirty="0" err="1"/>
              <a:t>enable</a:t>
            </a:r>
            <a:r>
              <a:rPr lang="hu-HU" dirty="0"/>
              <a:t>: </a:t>
            </a:r>
            <a:r>
              <a:rPr lang="en-US" dirty="0"/>
              <a:t>The compiler enables all null reference analysis and all language features.</a:t>
            </a:r>
            <a:endParaRPr lang="hu-HU" dirty="0"/>
          </a:p>
          <a:p>
            <a:r>
              <a:rPr lang="en-US" dirty="0"/>
              <a:t>All new nullable warnings are enabled.</a:t>
            </a:r>
          </a:p>
          <a:p>
            <a:r>
              <a:rPr lang="en-US" dirty="0"/>
              <a:t>You can use the ? suffix to declare a nullable reference type.</a:t>
            </a:r>
          </a:p>
          <a:p>
            <a:r>
              <a:rPr lang="en-US" dirty="0"/>
              <a:t>Reference type variables without the ? suffix are non-nullable reference types.</a:t>
            </a:r>
          </a:p>
          <a:p>
            <a:r>
              <a:rPr lang="en-US" dirty="0"/>
              <a:t>The null forgiving operator suppresses warnings for a possible dereference of null.</a:t>
            </a:r>
            <a:endParaRPr lang="hu-HU" dirty="0"/>
          </a:p>
        </p:txBody>
      </p:sp>
    </p:spTree>
    <p:extLst>
      <p:ext uri="{BB962C8B-B14F-4D97-AF65-F5344CB8AC3E}">
        <p14:creationId xmlns:p14="http://schemas.microsoft.com/office/powerpoint/2010/main" val="6855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B45D-BEB9-C2AD-77B1-14118C0A4457}"/>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471CFB4F-50F2-BB95-11D2-A7E260045C40}"/>
              </a:ext>
            </a:extLst>
          </p:cNvPr>
          <p:cNvSpPr>
            <a:spLocks noGrp="1"/>
          </p:cNvSpPr>
          <p:nvPr>
            <p:ph idx="1"/>
          </p:nvPr>
        </p:nvSpPr>
        <p:spPr/>
        <p:txBody>
          <a:bodyPr/>
          <a:lstStyle/>
          <a:p>
            <a:pPr marL="0" indent="0">
              <a:buNone/>
            </a:pPr>
            <a:r>
              <a:rPr lang="hu-HU" dirty="0" err="1"/>
              <a:t>warnings</a:t>
            </a:r>
            <a:r>
              <a:rPr lang="hu-HU" dirty="0"/>
              <a:t>: </a:t>
            </a:r>
            <a:r>
              <a:rPr lang="en-US" dirty="0"/>
              <a:t>The compiler performs all null analysis and emits warnings when code might dereference null.</a:t>
            </a:r>
          </a:p>
          <a:p>
            <a:r>
              <a:rPr lang="en-US" dirty="0"/>
              <a:t>All new nullable warnings are enabled.</a:t>
            </a:r>
          </a:p>
          <a:p>
            <a:r>
              <a:rPr lang="en-US" dirty="0"/>
              <a:t>Use of the ? suffix to declare a nullable reference type produces a warning.</a:t>
            </a:r>
          </a:p>
          <a:p>
            <a:r>
              <a:rPr lang="en-US" dirty="0"/>
              <a:t>All reference type variables are allowed to be null. However, members have the null-state of not-null at the opening brace of all methods unless declared with the ? suffix.</a:t>
            </a:r>
          </a:p>
          <a:p>
            <a:r>
              <a:rPr lang="en-US" dirty="0"/>
              <a:t>You can use the null forgiving operator, !.</a:t>
            </a:r>
            <a:endParaRPr lang="hu-HU" dirty="0"/>
          </a:p>
        </p:txBody>
      </p:sp>
    </p:spTree>
    <p:extLst>
      <p:ext uri="{BB962C8B-B14F-4D97-AF65-F5344CB8AC3E}">
        <p14:creationId xmlns:p14="http://schemas.microsoft.com/office/powerpoint/2010/main" val="2848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B45D-BEB9-C2AD-77B1-14118C0A4457}"/>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471CFB4F-50F2-BB95-11D2-A7E260045C40}"/>
              </a:ext>
            </a:extLst>
          </p:cNvPr>
          <p:cNvSpPr>
            <a:spLocks noGrp="1"/>
          </p:cNvSpPr>
          <p:nvPr>
            <p:ph idx="1"/>
          </p:nvPr>
        </p:nvSpPr>
        <p:spPr/>
        <p:txBody>
          <a:bodyPr/>
          <a:lstStyle/>
          <a:p>
            <a:pPr marL="0" indent="0">
              <a:buNone/>
            </a:pPr>
            <a:r>
              <a:rPr lang="en-US" dirty="0"/>
              <a:t>annotations: The compiler doesn't emit warnings when code might dereference null, or when you assign a maybe-null expression to a non-nullable variable.</a:t>
            </a:r>
          </a:p>
          <a:p>
            <a:r>
              <a:rPr lang="en-US" dirty="0"/>
              <a:t>All new nullable warnings are disabled.</a:t>
            </a:r>
          </a:p>
          <a:p>
            <a:r>
              <a:rPr lang="en-US" dirty="0"/>
              <a:t>You can use the ? suffix to declare a nullable reference type.</a:t>
            </a:r>
          </a:p>
          <a:p>
            <a:r>
              <a:rPr lang="en-US" dirty="0"/>
              <a:t>Reference type variables without the ? suffix are non-nullable reference types.</a:t>
            </a:r>
          </a:p>
          <a:p>
            <a:r>
              <a:rPr lang="en-US" dirty="0"/>
              <a:t>You can use the null forgiving operator, !, but it has no effect.</a:t>
            </a:r>
            <a:endParaRPr lang="hu-HU" dirty="0"/>
          </a:p>
        </p:txBody>
      </p:sp>
    </p:spTree>
    <p:extLst>
      <p:ext uri="{BB962C8B-B14F-4D97-AF65-F5344CB8AC3E}">
        <p14:creationId xmlns:p14="http://schemas.microsoft.com/office/powerpoint/2010/main" val="301587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9E9E-16AE-129C-7923-4CE6284B6FB3}"/>
              </a:ext>
            </a:extLst>
          </p:cNvPr>
          <p:cNvSpPr>
            <a:spLocks noGrp="1"/>
          </p:cNvSpPr>
          <p:nvPr>
            <p:ph type="title"/>
          </p:nvPr>
        </p:nvSpPr>
        <p:spPr>
          <a:xfrm>
            <a:off x="1066800" y="457518"/>
            <a:ext cx="10058400" cy="1188720"/>
          </a:xfrm>
        </p:spPr>
        <p:txBody>
          <a:bodyPr anchor="b">
            <a:normAutofit/>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pic>
        <p:nvPicPr>
          <p:cNvPr id="5" name="Picture 4">
            <a:extLst>
              <a:ext uri="{FF2B5EF4-FFF2-40B4-BE49-F238E27FC236}">
                <a16:creationId xmlns:a16="http://schemas.microsoft.com/office/drawing/2014/main" id="{AB45B09C-40EF-DACA-A0F6-8DBC6A84B4AC}"/>
              </a:ext>
            </a:extLst>
          </p:cNvPr>
          <p:cNvPicPr>
            <a:picLocks noChangeAspect="1"/>
          </p:cNvPicPr>
          <p:nvPr/>
        </p:nvPicPr>
        <p:blipFill>
          <a:blip r:embed="rId2"/>
          <a:stretch>
            <a:fillRect/>
          </a:stretch>
        </p:blipFill>
        <p:spPr>
          <a:xfrm>
            <a:off x="1066800" y="1964057"/>
            <a:ext cx="10058400" cy="4149088"/>
          </a:xfrm>
          <a:prstGeom prst="rect">
            <a:avLst/>
          </a:prstGeom>
          <a:noFill/>
        </p:spPr>
      </p:pic>
    </p:spTree>
    <p:extLst>
      <p:ext uri="{BB962C8B-B14F-4D97-AF65-F5344CB8AC3E}">
        <p14:creationId xmlns:p14="http://schemas.microsoft.com/office/powerpoint/2010/main" val="287891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BCA4-DE35-1899-3810-E3369E5625AF}"/>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55D181B3-1EDF-5319-82CB-F0A5A85E5599}"/>
              </a:ext>
            </a:extLst>
          </p:cNvPr>
          <p:cNvSpPr>
            <a:spLocks noGrp="1"/>
          </p:cNvSpPr>
          <p:nvPr>
            <p:ph idx="1"/>
          </p:nvPr>
        </p:nvSpPr>
        <p:spPr/>
        <p:txBody>
          <a:bodyPr>
            <a:normAutofit/>
          </a:bodyPr>
          <a:lstStyle/>
          <a:p>
            <a:pPr marL="0" indent="0">
              <a:buNone/>
            </a:pPr>
            <a:r>
              <a:rPr lang="hu-HU" dirty="0" err="1"/>
              <a:t>Which</a:t>
            </a:r>
            <a:r>
              <a:rPr lang="hu-HU" dirty="0"/>
              <a:t> </a:t>
            </a:r>
            <a:r>
              <a:rPr lang="hu-HU" dirty="0" err="1"/>
              <a:t>one</a:t>
            </a:r>
            <a:r>
              <a:rPr lang="hu-HU" dirty="0"/>
              <a:t> </a:t>
            </a:r>
            <a:r>
              <a:rPr lang="hu-HU" dirty="0" err="1"/>
              <a:t>to</a:t>
            </a:r>
            <a:r>
              <a:rPr lang="hu-HU" dirty="0"/>
              <a:t> </a:t>
            </a:r>
            <a:r>
              <a:rPr lang="hu-HU" dirty="0" err="1"/>
              <a:t>choose</a:t>
            </a:r>
            <a:r>
              <a:rPr lang="hu-HU" dirty="0"/>
              <a:t>:</a:t>
            </a:r>
          </a:p>
          <a:p>
            <a:r>
              <a:rPr lang="en-US" dirty="0"/>
              <a:t>disable: for legacy projects that you don't want to update.</a:t>
            </a:r>
          </a:p>
          <a:p>
            <a:r>
              <a:rPr lang="en-US" dirty="0"/>
              <a:t>warnings: to determine where your code might throw </a:t>
            </a:r>
            <a:r>
              <a:rPr lang="en-US" dirty="0" err="1"/>
              <a:t>NullReferenceExceptions</a:t>
            </a:r>
            <a:r>
              <a:rPr lang="en-US" dirty="0"/>
              <a:t>. You can address those warnings before modifying code to enable non-nullable reference types.</a:t>
            </a:r>
          </a:p>
          <a:p>
            <a:r>
              <a:rPr lang="en-US" dirty="0"/>
              <a:t>annotations: to express your design intent before enabling warnings.</a:t>
            </a:r>
          </a:p>
          <a:p>
            <a:r>
              <a:rPr lang="en-US" dirty="0"/>
              <a:t>enable: for new projects and active projects where you want to </a:t>
            </a:r>
            <a:r>
              <a:rPr lang="hu-HU" dirty="0" err="1"/>
              <a:t>have</a:t>
            </a:r>
            <a:r>
              <a:rPr lang="hu-HU" dirty="0"/>
              <a:t> </a:t>
            </a:r>
            <a:r>
              <a:rPr lang="hu-HU" dirty="0" err="1"/>
              <a:t>protection</a:t>
            </a:r>
            <a:r>
              <a:rPr lang="en-US" dirty="0"/>
              <a:t> against null reference exceptions.</a:t>
            </a:r>
          </a:p>
        </p:txBody>
      </p:sp>
    </p:spTree>
    <p:extLst>
      <p:ext uri="{BB962C8B-B14F-4D97-AF65-F5344CB8AC3E}">
        <p14:creationId xmlns:p14="http://schemas.microsoft.com/office/powerpoint/2010/main" val="4204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F842-0771-2674-1206-3A4ED50EBD95}"/>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br>
              <a:rPr lang="hu-HU" dirty="0"/>
            </a:br>
            <a:r>
              <a:rPr lang="hu-HU" dirty="0" err="1"/>
              <a:t>Configuring</a:t>
            </a:r>
            <a:r>
              <a:rPr lang="hu-HU" dirty="0"/>
              <a:t> </a:t>
            </a:r>
            <a:r>
              <a:rPr lang="hu-HU" dirty="0" err="1"/>
              <a:t>the</a:t>
            </a:r>
            <a:r>
              <a:rPr lang="hu-HU" dirty="0"/>
              <a:t> </a:t>
            </a:r>
            <a:r>
              <a:rPr lang="hu-HU" dirty="0" err="1"/>
              <a:t>nullable</a:t>
            </a:r>
            <a:r>
              <a:rPr lang="hu-HU" dirty="0"/>
              <a:t> context</a:t>
            </a:r>
            <a:endParaRPr lang="en-US" dirty="0"/>
          </a:p>
        </p:txBody>
      </p:sp>
      <p:sp>
        <p:nvSpPr>
          <p:cNvPr id="3" name="Content Placeholder 2">
            <a:extLst>
              <a:ext uri="{FF2B5EF4-FFF2-40B4-BE49-F238E27FC236}">
                <a16:creationId xmlns:a16="http://schemas.microsoft.com/office/drawing/2014/main" id="{952D6F57-61FF-F8FB-E019-7845B9169C29}"/>
              </a:ext>
            </a:extLst>
          </p:cNvPr>
          <p:cNvSpPr>
            <a:spLocks noGrp="1"/>
          </p:cNvSpPr>
          <p:nvPr>
            <p:ph idx="1"/>
          </p:nvPr>
        </p:nvSpPr>
        <p:spPr/>
        <p:txBody>
          <a:bodyPr>
            <a:normAutofit/>
          </a:bodyPr>
          <a:lstStyle/>
          <a:p>
            <a:pPr marL="0" indent="0">
              <a:buNone/>
            </a:pPr>
            <a:r>
              <a:rPr lang="hu-HU" dirty="0"/>
              <a:t>Project-</a:t>
            </a:r>
            <a:r>
              <a:rPr lang="hu-HU" dirty="0" err="1"/>
              <a:t>level</a:t>
            </a:r>
            <a:r>
              <a:rPr lang="hu-HU" dirty="0"/>
              <a:t> </a:t>
            </a:r>
            <a:r>
              <a:rPr lang="hu-HU" dirty="0" err="1"/>
              <a:t>configuration</a:t>
            </a:r>
            <a:r>
              <a:rPr lang="hu-HU" dirty="0"/>
              <a:t> in .</a:t>
            </a:r>
            <a:r>
              <a:rPr lang="hu-HU" dirty="0" err="1"/>
              <a:t>csproj</a:t>
            </a:r>
            <a:r>
              <a:rPr lang="hu-HU" dirty="0"/>
              <a:t> file:</a:t>
            </a:r>
          </a:p>
          <a:p>
            <a:pPr marL="320040" lvl="1" indent="0">
              <a:buNone/>
            </a:pPr>
            <a:r>
              <a:rPr lang="hu-HU" sz="1600" dirty="0">
                <a:latin typeface="Courier New" panose="02070309020205020404" pitchFamily="49" charset="0"/>
                <a:cs typeface="Courier New" panose="02070309020205020404" pitchFamily="49" charset="0"/>
              </a:rPr>
              <a:t>&lt;</a:t>
            </a:r>
            <a:r>
              <a:rPr lang="hu-HU" sz="1600" dirty="0" err="1">
                <a:latin typeface="Courier New" panose="02070309020205020404" pitchFamily="49" charset="0"/>
                <a:cs typeface="Courier New" panose="02070309020205020404" pitchFamily="49" charset="0"/>
              </a:rPr>
              <a:t>Nullable</a:t>
            </a:r>
            <a:r>
              <a:rPr lang="hu-HU" sz="1600" dirty="0">
                <a:latin typeface="Courier New" panose="02070309020205020404" pitchFamily="49" charset="0"/>
                <a:cs typeface="Courier New" panose="02070309020205020404" pitchFamily="49" charset="0"/>
              </a:rPr>
              <a:t>&gt;</a:t>
            </a:r>
            <a:r>
              <a:rPr lang="hu-HU" sz="1600" dirty="0" err="1">
                <a:latin typeface="Courier New" panose="02070309020205020404" pitchFamily="49" charset="0"/>
                <a:cs typeface="Courier New" panose="02070309020205020404" pitchFamily="49" charset="0"/>
              </a:rPr>
              <a:t>enable|disable|annotations|warnings</a:t>
            </a:r>
            <a:r>
              <a:rPr lang="hu-HU" sz="1600" dirty="0">
                <a:latin typeface="Courier New" panose="02070309020205020404" pitchFamily="49" charset="0"/>
                <a:cs typeface="Courier New" panose="02070309020205020404" pitchFamily="49" charset="0"/>
              </a:rPr>
              <a:t>&lt;/</a:t>
            </a:r>
            <a:r>
              <a:rPr lang="hu-HU" sz="1600" dirty="0" err="1">
                <a:latin typeface="Courier New" panose="02070309020205020404" pitchFamily="49" charset="0"/>
                <a:cs typeface="Courier New" panose="02070309020205020404" pitchFamily="49" charset="0"/>
              </a:rPr>
              <a:t>Nullable</a:t>
            </a:r>
            <a:r>
              <a:rPr lang="hu-HU" sz="1600" dirty="0">
                <a:latin typeface="Courier New" panose="02070309020205020404" pitchFamily="49" charset="0"/>
                <a:cs typeface="Courier New" panose="02070309020205020404" pitchFamily="49" charset="0"/>
              </a:rPr>
              <a:t>&gt;</a:t>
            </a:r>
          </a:p>
          <a:p>
            <a:pPr marL="0" indent="0">
              <a:buNone/>
            </a:pPr>
            <a:r>
              <a:rPr lang="hu-HU" dirty="0"/>
              <a:t>In-</a:t>
            </a:r>
            <a:r>
              <a:rPr lang="hu-HU" dirty="0" err="1"/>
              <a:t>code</a:t>
            </a:r>
            <a:r>
              <a:rPr lang="hu-HU" dirty="0"/>
              <a:t> </a:t>
            </a:r>
            <a:r>
              <a:rPr lang="hu-HU" dirty="0" err="1"/>
              <a:t>pre-processor</a:t>
            </a:r>
            <a:r>
              <a:rPr lang="hu-HU" dirty="0"/>
              <a:t> </a:t>
            </a:r>
            <a:r>
              <a:rPr lang="hu-HU" dirty="0" err="1"/>
              <a:t>directives</a:t>
            </a:r>
            <a:r>
              <a:rPr lang="hu-HU" dirty="0"/>
              <a:t>:</a:t>
            </a:r>
          </a:p>
          <a:p>
            <a:r>
              <a:rPr lang="hu-HU" dirty="0" err="1"/>
              <a:t>Configuring</a:t>
            </a:r>
            <a:r>
              <a:rPr lang="hu-HU" dirty="0"/>
              <a:t> </a:t>
            </a:r>
            <a:r>
              <a:rPr lang="hu-HU" dirty="0" err="1"/>
              <a:t>both</a:t>
            </a:r>
            <a:r>
              <a:rPr lang="hu-HU" dirty="0"/>
              <a:t> </a:t>
            </a:r>
            <a:r>
              <a:rPr lang="hu-HU" dirty="0" err="1"/>
              <a:t>nullable</a:t>
            </a:r>
            <a:r>
              <a:rPr lang="hu-HU" dirty="0"/>
              <a:t> </a:t>
            </a:r>
            <a:r>
              <a:rPr lang="hu-HU" dirty="0" err="1"/>
              <a:t>annotation</a:t>
            </a:r>
            <a:r>
              <a:rPr lang="hu-HU" dirty="0"/>
              <a:t> and </a:t>
            </a:r>
            <a:r>
              <a:rPr lang="hu-HU" dirty="0" err="1"/>
              <a:t>warning</a:t>
            </a:r>
            <a:r>
              <a:rPr lang="hu-HU" dirty="0"/>
              <a:t> </a:t>
            </a:r>
            <a:r>
              <a:rPr lang="hu-HU" dirty="0" err="1"/>
              <a:t>contexts</a:t>
            </a:r>
            <a:r>
              <a:rPr lang="hu-HU" dirty="0"/>
              <a:t>:</a:t>
            </a:r>
          </a:p>
          <a:p>
            <a:pPr marL="320040" lvl="1" indent="0">
              <a:buNone/>
            </a:pPr>
            <a:r>
              <a:rPr lang="hu-HU" sz="1600" dirty="0">
                <a:solidFill>
                  <a:schemeClr val="accent5"/>
                </a:solidFill>
                <a:latin typeface="Courier New" panose="02070309020205020404" pitchFamily="49" charset="0"/>
                <a:cs typeface="Courier New" panose="02070309020205020404" pitchFamily="49" charset="0"/>
              </a:rPr>
              <a:t>#nullable </a:t>
            </a:r>
            <a:r>
              <a:rPr lang="hu-HU" sz="1600" dirty="0" err="1">
                <a:solidFill>
                  <a:schemeClr val="accent5"/>
                </a:solidFill>
                <a:latin typeface="Courier New" panose="02070309020205020404" pitchFamily="49" charset="0"/>
                <a:cs typeface="Courier New" panose="02070309020205020404" pitchFamily="49" charset="0"/>
              </a:rPr>
              <a:t>enable|disable|restore</a:t>
            </a:r>
            <a:endParaRPr lang="hu-HU" sz="1600" dirty="0">
              <a:solidFill>
                <a:schemeClr val="accent5"/>
              </a:solidFill>
              <a:latin typeface="Courier New" panose="02070309020205020404" pitchFamily="49" charset="0"/>
              <a:cs typeface="Courier New" panose="02070309020205020404" pitchFamily="49" charset="0"/>
            </a:endParaRPr>
          </a:p>
          <a:p>
            <a:r>
              <a:rPr lang="hu-HU" dirty="0" err="1"/>
              <a:t>Configuring</a:t>
            </a:r>
            <a:r>
              <a:rPr lang="hu-HU" dirty="0"/>
              <a:t> </a:t>
            </a:r>
            <a:r>
              <a:rPr lang="hu-HU" dirty="0" err="1"/>
              <a:t>nullable</a:t>
            </a:r>
            <a:r>
              <a:rPr lang="hu-HU" dirty="0"/>
              <a:t> </a:t>
            </a:r>
            <a:r>
              <a:rPr lang="hu-HU" dirty="0" err="1"/>
              <a:t>annotation</a:t>
            </a:r>
            <a:r>
              <a:rPr lang="hu-HU" dirty="0"/>
              <a:t> context:</a:t>
            </a:r>
          </a:p>
          <a:p>
            <a:pPr marL="320040" lvl="1" indent="0">
              <a:buNone/>
            </a:pPr>
            <a:r>
              <a:rPr lang="hu-HU" sz="1600" dirty="0">
                <a:solidFill>
                  <a:schemeClr val="accent5"/>
                </a:solidFill>
                <a:latin typeface="Courier New" panose="02070309020205020404" pitchFamily="49" charset="0"/>
                <a:cs typeface="Courier New" panose="02070309020205020404" pitchFamily="49" charset="0"/>
              </a:rPr>
              <a:t>#nullable </a:t>
            </a:r>
            <a:r>
              <a:rPr lang="hu-HU" sz="1600" dirty="0" err="1">
                <a:solidFill>
                  <a:schemeClr val="accent5"/>
                </a:solidFill>
                <a:latin typeface="Courier New" panose="02070309020205020404" pitchFamily="49" charset="0"/>
                <a:cs typeface="Courier New" panose="02070309020205020404" pitchFamily="49" charset="0"/>
              </a:rPr>
              <a:t>enable|disable|restore</a:t>
            </a:r>
            <a:r>
              <a:rPr lang="hu-HU" sz="1600" dirty="0">
                <a:solidFill>
                  <a:schemeClr val="accent5"/>
                </a:solidFill>
                <a:latin typeface="Courier New" panose="02070309020205020404" pitchFamily="49" charset="0"/>
                <a:cs typeface="Courier New" panose="02070309020205020404" pitchFamily="49" charset="0"/>
              </a:rPr>
              <a:t> </a:t>
            </a:r>
            <a:r>
              <a:rPr lang="hu-HU" sz="1600" dirty="0" err="1">
                <a:solidFill>
                  <a:schemeClr val="accent5"/>
                </a:solidFill>
                <a:latin typeface="Courier New" panose="02070309020205020404" pitchFamily="49" charset="0"/>
                <a:cs typeface="Courier New" panose="02070309020205020404" pitchFamily="49" charset="0"/>
              </a:rPr>
              <a:t>annotations</a:t>
            </a:r>
            <a:endParaRPr lang="hu-HU" sz="1600" dirty="0">
              <a:solidFill>
                <a:schemeClr val="accent5"/>
              </a:solidFill>
              <a:latin typeface="Courier New" panose="02070309020205020404" pitchFamily="49" charset="0"/>
              <a:cs typeface="Courier New" panose="02070309020205020404" pitchFamily="49" charset="0"/>
            </a:endParaRPr>
          </a:p>
          <a:p>
            <a:r>
              <a:rPr lang="hu-HU" dirty="0" err="1"/>
              <a:t>Configuring</a:t>
            </a:r>
            <a:r>
              <a:rPr lang="hu-HU" dirty="0"/>
              <a:t> </a:t>
            </a:r>
            <a:r>
              <a:rPr lang="hu-HU" dirty="0" err="1"/>
              <a:t>nullable</a:t>
            </a:r>
            <a:r>
              <a:rPr lang="hu-HU" dirty="0"/>
              <a:t> </a:t>
            </a:r>
            <a:r>
              <a:rPr lang="hu-HU" dirty="0" err="1"/>
              <a:t>warning</a:t>
            </a:r>
            <a:r>
              <a:rPr lang="hu-HU" dirty="0"/>
              <a:t> context:</a:t>
            </a:r>
          </a:p>
          <a:p>
            <a:pPr marL="320040" lvl="1" indent="0">
              <a:buNone/>
            </a:pPr>
            <a:r>
              <a:rPr lang="hu-HU" sz="1600" dirty="0">
                <a:solidFill>
                  <a:schemeClr val="accent5"/>
                </a:solidFill>
                <a:latin typeface="Courier New" panose="02070309020205020404" pitchFamily="49" charset="0"/>
                <a:cs typeface="Courier New" panose="02070309020205020404" pitchFamily="49" charset="0"/>
              </a:rPr>
              <a:t>#nullable </a:t>
            </a:r>
            <a:r>
              <a:rPr lang="hu-HU" sz="1600" dirty="0" err="1">
                <a:solidFill>
                  <a:schemeClr val="accent5"/>
                </a:solidFill>
                <a:latin typeface="Courier New" panose="02070309020205020404" pitchFamily="49" charset="0"/>
                <a:cs typeface="Courier New" panose="02070309020205020404" pitchFamily="49" charset="0"/>
              </a:rPr>
              <a:t>enable|disable|restore</a:t>
            </a:r>
            <a:r>
              <a:rPr lang="hu-HU" sz="1600" dirty="0">
                <a:solidFill>
                  <a:schemeClr val="accent5"/>
                </a:solidFill>
                <a:latin typeface="Courier New" panose="02070309020205020404" pitchFamily="49" charset="0"/>
                <a:cs typeface="Courier New" panose="02070309020205020404" pitchFamily="49" charset="0"/>
              </a:rPr>
              <a:t> </a:t>
            </a:r>
            <a:r>
              <a:rPr lang="hu-HU" sz="1600" dirty="0" err="1">
                <a:solidFill>
                  <a:schemeClr val="accent5"/>
                </a:solidFill>
                <a:latin typeface="Courier New" panose="02070309020205020404" pitchFamily="49" charset="0"/>
                <a:cs typeface="Courier New" panose="02070309020205020404" pitchFamily="49" charset="0"/>
              </a:rPr>
              <a:t>warnings</a:t>
            </a:r>
            <a:endParaRPr lang="en-US" sz="1600" dirty="0">
              <a:solidFill>
                <a:schemeClr val="accent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34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A349-EBEF-D8A9-3F27-3CDC50A768B2}"/>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endParaRPr lang="en-US" dirty="0"/>
          </a:p>
        </p:txBody>
      </p:sp>
      <p:sp>
        <p:nvSpPr>
          <p:cNvPr id="3" name="Content Placeholder 2">
            <a:extLst>
              <a:ext uri="{FF2B5EF4-FFF2-40B4-BE49-F238E27FC236}">
                <a16:creationId xmlns:a16="http://schemas.microsoft.com/office/drawing/2014/main" id="{35B21943-D677-D073-CA11-2E848AE97952}"/>
              </a:ext>
            </a:extLst>
          </p:cNvPr>
          <p:cNvSpPr>
            <a:spLocks noGrp="1"/>
          </p:cNvSpPr>
          <p:nvPr>
            <p:ph idx="1"/>
          </p:nvPr>
        </p:nvSpPr>
        <p:spPr>
          <a:xfrm>
            <a:off x="1066800" y="1905001"/>
            <a:ext cx="10058400" cy="1375094"/>
          </a:xfrm>
        </p:spPr>
        <p:txBody>
          <a:bodyPr>
            <a:normAutofit fontScale="70000" lnSpcReduction="20000"/>
          </a:bodyPr>
          <a:lstStyle/>
          <a:p>
            <a:r>
              <a:rPr lang="hu-HU" dirty="0" err="1"/>
              <a:t>Use</a:t>
            </a:r>
            <a:r>
              <a:rPr lang="hu-HU" dirty="0"/>
              <a:t> ? operator </a:t>
            </a:r>
            <a:r>
              <a:rPr lang="hu-HU" dirty="0" err="1"/>
              <a:t>to</a:t>
            </a:r>
            <a:r>
              <a:rPr lang="hu-HU" dirty="0"/>
              <a:t> </a:t>
            </a:r>
            <a:r>
              <a:rPr lang="hu-HU" dirty="0" err="1"/>
              <a:t>declare</a:t>
            </a:r>
            <a:r>
              <a:rPr lang="hu-HU" dirty="0"/>
              <a:t> </a:t>
            </a:r>
            <a:r>
              <a:rPr lang="hu-HU" dirty="0" err="1"/>
              <a:t>variables</a:t>
            </a:r>
            <a:r>
              <a:rPr lang="hu-HU" dirty="0"/>
              <a:t>, </a:t>
            </a:r>
            <a:r>
              <a:rPr lang="hu-HU" dirty="0" err="1"/>
              <a:t>parameters</a:t>
            </a:r>
            <a:r>
              <a:rPr lang="hu-HU" dirty="0"/>
              <a:t>, </a:t>
            </a:r>
            <a:r>
              <a:rPr lang="hu-HU" dirty="0" err="1"/>
              <a:t>fields</a:t>
            </a:r>
            <a:r>
              <a:rPr lang="hu-HU" dirty="0"/>
              <a:t>, </a:t>
            </a:r>
            <a:r>
              <a:rPr lang="hu-HU" dirty="0" err="1"/>
              <a:t>properties</a:t>
            </a:r>
            <a:r>
              <a:rPr lang="hu-HU" dirty="0"/>
              <a:t> </a:t>
            </a:r>
            <a:r>
              <a:rPr lang="hu-HU" dirty="0" err="1"/>
              <a:t>whether</a:t>
            </a:r>
            <a:r>
              <a:rPr lang="hu-HU" dirty="0"/>
              <a:t> </a:t>
            </a:r>
            <a:r>
              <a:rPr lang="hu-HU" dirty="0" err="1"/>
              <a:t>they</a:t>
            </a:r>
            <a:r>
              <a:rPr lang="hu-HU" dirty="0"/>
              <a:t> </a:t>
            </a:r>
            <a:r>
              <a:rPr lang="hu-HU" dirty="0" err="1"/>
              <a:t>accept</a:t>
            </a:r>
            <a:r>
              <a:rPr lang="hu-HU" dirty="0"/>
              <a:t> NULL </a:t>
            </a:r>
            <a:r>
              <a:rPr lang="hu-HU" dirty="0" err="1"/>
              <a:t>or</a:t>
            </a:r>
            <a:r>
              <a:rPr lang="hu-HU" dirty="0"/>
              <a:t> </a:t>
            </a:r>
            <a:r>
              <a:rPr lang="hu-HU" dirty="0" err="1"/>
              <a:t>not</a:t>
            </a:r>
            <a:endParaRPr lang="hu-HU" dirty="0"/>
          </a:p>
          <a:p>
            <a:r>
              <a:rPr lang="hu-HU" dirty="0" err="1"/>
              <a:t>Use</a:t>
            </a:r>
            <a:r>
              <a:rPr lang="hu-HU" dirty="0"/>
              <a:t> ! operator in </a:t>
            </a:r>
            <a:r>
              <a:rPr lang="hu-HU" dirty="0" err="1"/>
              <a:t>cases</a:t>
            </a:r>
            <a:r>
              <a:rPr lang="hu-HU" dirty="0"/>
              <a:t> </a:t>
            </a:r>
            <a:r>
              <a:rPr lang="hu-HU" dirty="0" err="1"/>
              <a:t>when</a:t>
            </a:r>
            <a:r>
              <a:rPr lang="hu-HU" dirty="0"/>
              <a:t> </a:t>
            </a:r>
            <a:r>
              <a:rPr lang="hu-HU" dirty="0" err="1"/>
              <a:t>the</a:t>
            </a:r>
            <a:r>
              <a:rPr lang="hu-HU" dirty="0"/>
              <a:t> </a:t>
            </a:r>
            <a:r>
              <a:rPr lang="hu-HU" dirty="0" err="1"/>
              <a:t>compiler</a:t>
            </a:r>
            <a:r>
              <a:rPr lang="hu-HU" dirty="0"/>
              <a:t> </a:t>
            </a:r>
            <a:r>
              <a:rPr lang="hu-HU" dirty="0" err="1"/>
              <a:t>fails</a:t>
            </a:r>
            <a:r>
              <a:rPr lang="hu-HU" dirty="0"/>
              <a:t> </a:t>
            </a:r>
            <a:r>
              <a:rPr lang="hu-HU" dirty="0" err="1"/>
              <a:t>to</a:t>
            </a:r>
            <a:r>
              <a:rPr lang="hu-HU" dirty="0"/>
              <a:t> </a:t>
            </a:r>
            <a:r>
              <a:rPr lang="hu-HU" dirty="0" err="1"/>
              <a:t>infer</a:t>
            </a:r>
            <a:r>
              <a:rPr lang="hu-HU" dirty="0"/>
              <a:t> a </a:t>
            </a:r>
            <a:r>
              <a:rPr lang="hu-HU" dirty="0" err="1"/>
              <a:t>nullable</a:t>
            </a:r>
            <a:r>
              <a:rPr lang="hu-HU" dirty="0"/>
              <a:t> </a:t>
            </a:r>
            <a:r>
              <a:rPr lang="hu-HU" dirty="0" err="1"/>
              <a:t>expression</a:t>
            </a:r>
            <a:r>
              <a:rPr lang="hu-HU" dirty="0"/>
              <a:t> </a:t>
            </a:r>
            <a:r>
              <a:rPr lang="hu-HU" dirty="0" err="1"/>
              <a:t>being</a:t>
            </a:r>
            <a:r>
              <a:rPr lang="hu-HU" dirty="0"/>
              <a:t> </a:t>
            </a:r>
            <a:r>
              <a:rPr lang="hu-HU" dirty="0" err="1"/>
              <a:t>guaranteed</a:t>
            </a:r>
            <a:r>
              <a:rPr lang="hu-HU" dirty="0"/>
              <a:t> </a:t>
            </a:r>
            <a:r>
              <a:rPr lang="hu-HU" dirty="0" err="1"/>
              <a:t>to</a:t>
            </a:r>
            <a:r>
              <a:rPr lang="hu-HU" dirty="0"/>
              <a:t> be </a:t>
            </a:r>
            <a:r>
              <a:rPr lang="hu-HU" dirty="0" err="1"/>
              <a:t>not</a:t>
            </a:r>
            <a:r>
              <a:rPr lang="hu-HU" dirty="0"/>
              <a:t>-null</a:t>
            </a:r>
          </a:p>
          <a:p>
            <a:r>
              <a:rPr lang="hu-HU" dirty="0" err="1"/>
              <a:t>Further</a:t>
            </a:r>
            <a:r>
              <a:rPr lang="hu-HU" dirty="0"/>
              <a:t> </a:t>
            </a:r>
            <a:r>
              <a:rPr lang="hu-HU" dirty="0" err="1"/>
              <a:t>annotate</a:t>
            </a:r>
            <a:r>
              <a:rPr lang="hu-HU" dirty="0"/>
              <a:t> </a:t>
            </a:r>
            <a:r>
              <a:rPr lang="hu-HU" dirty="0" err="1"/>
              <a:t>the</a:t>
            </a:r>
            <a:r>
              <a:rPr lang="hu-HU" dirty="0"/>
              <a:t> </a:t>
            </a:r>
            <a:r>
              <a:rPr lang="hu-HU" dirty="0" err="1"/>
              <a:t>code’s</a:t>
            </a:r>
            <a:r>
              <a:rPr lang="hu-HU" dirty="0"/>
              <a:t> </a:t>
            </a:r>
            <a:r>
              <a:rPr lang="hu-HU" dirty="0" err="1"/>
              <a:t>behavior</a:t>
            </a:r>
            <a:r>
              <a:rPr lang="hu-HU" dirty="0"/>
              <a:t> </a:t>
            </a:r>
            <a:r>
              <a:rPr lang="hu-HU" dirty="0" err="1"/>
              <a:t>using</a:t>
            </a:r>
            <a:r>
              <a:rPr lang="hu-HU" dirty="0"/>
              <a:t> </a:t>
            </a:r>
            <a:r>
              <a:rPr lang="hu-HU" dirty="0" err="1"/>
              <a:t>nullability</a:t>
            </a:r>
            <a:r>
              <a:rPr lang="hu-HU" dirty="0"/>
              <a:t> </a:t>
            </a:r>
            <a:r>
              <a:rPr lang="hu-HU" dirty="0" err="1"/>
              <a:t>attributes</a:t>
            </a:r>
            <a:r>
              <a:rPr lang="hu-HU" dirty="0"/>
              <a:t>:</a:t>
            </a:r>
          </a:p>
        </p:txBody>
      </p:sp>
      <p:sp>
        <p:nvSpPr>
          <p:cNvPr id="4" name="TextBox 3">
            <a:extLst>
              <a:ext uri="{FF2B5EF4-FFF2-40B4-BE49-F238E27FC236}">
                <a16:creationId xmlns:a16="http://schemas.microsoft.com/office/drawing/2014/main" id="{95C954DB-5752-1149-3113-3BAE1BC3E20C}"/>
              </a:ext>
            </a:extLst>
          </p:cNvPr>
          <p:cNvSpPr txBox="1"/>
          <p:nvPr/>
        </p:nvSpPr>
        <p:spPr>
          <a:xfrm>
            <a:off x="1191237" y="3531765"/>
            <a:ext cx="3984770" cy="1754326"/>
          </a:xfrm>
          <a:prstGeom prst="rect">
            <a:avLst/>
          </a:prstGeom>
          <a:noFill/>
        </p:spPr>
        <p:txBody>
          <a:bodyPr wrap="square" rtlCol="0">
            <a:spAutoFit/>
          </a:bodyPr>
          <a:lstStyle/>
          <a:p>
            <a:pPr marL="742950" lvl="1" indent="-285750">
              <a:buFont typeface="Arial" panose="020B0604020202020204" pitchFamily="34" charset="0"/>
              <a:buChar char="•"/>
            </a:pPr>
            <a:r>
              <a:rPr lang="hu-HU" dirty="0" err="1"/>
              <a:t>AllowNull</a:t>
            </a:r>
            <a:endParaRPr lang="hu-HU" dirty="0"/>
          </a:p>
          <a:p>
            <a:pPr marL="742950" lvl="1" indent="-285750">
              <a:buFont typeface="Arial" panose="020B0604020202020204" pitchFamily="34" charset="0"/>
              <a:buChar char="•"/>
            </a:pPr>
            <a:r>
              <a:rPr lang="hu-HU" dirty="0" err="1"/>
              <a:t>DisallowNull</a:t>
            </a:r>
            <a:endParaRPr lang="hu-HU" dirty="0"/>
          </a:p>
          <a:p>
            <a:pPr marL="742950" lvl="1" indent="-285750">
              <a:buFont typeface="Arial" panose="020B0604020202020204" pitchFamily="34" charset="0"/>
              <a:buChar char="•"/>
            </a:pPr>
            <a:r>
              <a:rPr lang="hu-HU" dirty="0" err="1"/>
              <a:t>MaybeNull</a:t>
            </a:r>
            <a:endParaRPr lang="hu-HU" dirty="0"/>
          </a:p>
          <a:p>
            <a:pPr marL="742950" lvl="1" indent="-285750">
              <a:buFont typeface="Arial" panose="020B0604020202020204" pitchFamily="34" charset="0"/>
              <a:buChar char="•"/>
            </a:pPr>
            <a:r>
              <a:rPr lang="hu-HU" dirty="0" err="1"/>
              <a:t>NotNull</a:t>
            </a:r>
            <a:endParaRPr lang="hu-HU" dirty="0"/>
          </a:p>
          <a:p>
            <a:pPr marL="742950" lvl="1" indent="-285750">
              <a:buFont typeface="Arial" panose="020B0604020202020204" pitchFamily="34" charset="0"/>
              <a:buChar char="•"/>
            </a:pPr>
            <a:r>
              <a:rPr lang="hu-HU" dirty="0" err="1"/>
              <a:t>MaybeNullWhen</a:t>
            </a:r>
            <a:endParaRPr lang="hu-HU" dirty="0"/>
          </a:p>
          <a:p>
            <a:pPr marL="742950" lvl="1" indent="-285750">
              <a:buFont typeface="Arial" panose="020B0604020202020204" pitchFamily="34" charset="0"/>
              <a:buChar char="•"/>
            </a:pPr>
            <a:r>
              <a:rPr lang="hu-HU" dirty="0" err="1"/>
              <a:t>NotNullWhen</a:t>
            </a:r>
            <a:endParaRPr lang="en-US" dirty="0"/>
          </a:p>
        </p:txBody>
      </p:sp>
      <p:sp>
        <p:nvSpPr>
          <p:cNvPr id="5" name="TextBox 4">
            <a:extLst>
              <a:ext uri="{FF2B5EF4-FFF2-40B4-BE49-F238E27FC236}">
                <a16:creationId xmlns:a16="http://schemas.microsoft.com/office/drawing/2014/main" id="{49CB914E-19DB-95FC-0559-F9C089B1F780}"/>
              </a:ext>
            </a:extLst>
          </p:cNvPr>
          <p:cNvSpPr txBox="1"/>
          <p:nvPr/>
        </p:nvSpPr>
        <p:spPr>
          <a:xfrm>
            <a:off x="5480807" y="3531765"/>
            <a:ext cx="3984770" cy="1477328"/>
          </a:xfrm>
          <a:prstGeom prst="rect">
            <a:avLst/>
          </a:prstGeom>
          <a:noFill/>
        </p:spPr>
        <p:txBody>
          <a:bodyPr wrap="square" rtlCol="0">
            <a:spAutoFit/>
          </a:bodyPr>
          <a:lstStyle/>
          <a:p>
            <a:pPr marL="742950" lvl="1" indent="-285750">
              <a:buFont typeface="Arial" panose="020B0604020202020204" pitchFamily="34" charset="0"/>
              <a:buChar char="•"/>
            </a:pPr>
            <a:r>
              <a:rPr lang="hu-HU" dirty="0" err="1"/>
              <a:t>NotNullIfNotNull</a:t>
            </a:r>
            <a:endParaRPr lang="hu-HU" dirty="0"/>
          </a:p>
          <a:p>
            <a:pPr marL="742950" lvl="1" indent="-285750">
              <a:buFont typeface="Arial" panose="020B0604020202020204" pitchFamily="34" charset="0"/>
              <a:buChar char="•"/>
            </a:pPr>
            <a:r>
              <a:rPr lang="hu-HU" dirty="0" err="1"/>
              <a:t>MemberNotNull</a:t>
            </a:r>
            <a:endParaRPr lang="hu-HU" dirty="0"/>
          </a:p>
          <a:p>
            <a:pPr marL="742950" lvl="1" indent="-285750">
              <a:buFont typeface="Arial" panose="020B0604020202020204" pitchFamily="34" charset="0"/>
              <a:buChar char="•"/>
            </a:pPr>
            <a:r>
              <a:rPr lang="hu-HU" dirty="0" err="1"/>
              <a:t>MemberNotNullWhen</a:t>
            </a:r>
            <a:endParaRPr lang="hu-HU" dirty="0"/>
          </a:p>
          <a:p>
            <a:pPr marL="742950" lvl="1" indent="-285750">
              <a:buFont typeface="Arial" panose="020B0604020202020204" pitchFamily="34" charset="0"/>
              <a:buChar char="•"/>
            </a:pPr>
            <a:r>
              <a:rPr lang="hu-HU" dirty="0" err="1"/>
              <a:t>DoesNotReturn</a:t>
            </a:r>
            <a:endParaRPr lang="hu-HU" dirty="0"/>
          </a:p>
          <a:p>
            <a:pPr marL="742950" lvl="1" indent="-285750">
              <a:buFont typeface="Arial" panose="020B0604020202020204" pitchFamily="34" charset="0"/>
              <a:buChar char="•"/>
            </a:pPr>
            <a:r>
              <a:rPr lang="hu-HU" dirty="0" err="1"/>
              <a:t>DoesNotReturnIf</a:t>
            </a:r>
            <a:endParaRPr lang="en-US" dirty="0"/>
          </a:p>
        </p:txBody>
      </p:sp>
    </p:spTree>
    <p:extLst>
      <p:ext uri="{BB962C8B-B14F-4D97-AF65-F5344CB8AC3E}">
        <p14:creationId xmlns:p14="http://schemas.microsoft.com/office/powerpoint/2010/main" val="25110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DD735-BFB4-3073-6EB1-C914CDEECFB6}"/>
              </a:ext>
            </a:extLst>
          </p:cNvPr>
          <p:cNvSpPr txBox="1"/>
          <p:nvPr/>
        </p:nvSpPr>
        <p:spPr>
          <a:xfrm>
            <a:off x="3002902" y="3044279"/>
            <a:ext cx="6186196" cy="769441"/>
          </a:xfrm>
          <a:prstGeom prst="rect">
            <a:avLst/>
          </a:prstGeom>
          <a:noFill/>
        </p:spPr>
        <p:txBody>
          <a:bodyPr wrap="square" rtlCol="0">
            <a:spAutoFit/>
          </a:bodyPr>
          <a:lstStyle/>
          <a:p>
            <a:pPr algn="ctr"/>
            <a:r>
              <a:rPr lang="hu-HU" sz="4400" b="1" dirty="0">
                <a:solidFill>
                  <a:schemeClr val="bg1"/>
                </a:solidFill>
              </a:rPr>
              <a:t>Is </a:t>
            </a:r>
            <a:r>
              <a:rPr lang="hu-HU" sz="4400" b="1" dirty="0" err="1">
                <a:solidFill>
                  <a:schemeClr val="bg1"/>
                </a:solidFill>
              </a:rPr>
              <a:t>this</a:t>
            </a:r>
            <a:r>
              <a:rPr lang="hu-HU" sz="4400" b="1" dirty="0">
                <a:solidFill>
                  <a:schemeClr val="bg1"/>
                </a:solidFill>
              </a:rPr>
              <a:t> </a:t>
            </a:r>
            <a:r>
              <a:rPr lang="hu-HU" sz="4400" b="1" dirty="0" err="1">
                <a:solidFill>
                  <a:schemeClr val="bg1"/>
                </a:solidFill>
              </a:rPr>
              <a:t>good</a:t>
            </a:r>
            <a:r>
              <a:rPr lang="hu-HU" sz="4400" b="1" dirty="0">
                <a:solidFill>
                  <a:schemeClr val="bg1"/>
                </a:solidFill>
              </a:rPr>
              <a:t> </a:t>
            </a:r>
            <a:r>
              <a:rPr lang="hu-HU" sz="4400" b="1" dirty="0" err="1">
                <a:solidFill>
                  <a:schemeClr val="bg1"/>
                </a:solidFill>
              </a:rPr>
              <a:t>enough</a:t>
            </a:r>
            <a:r>
              <a:rPr lang="hu-HU" sz="4400" b="1" dirty="0">
                <a:solidFill>
                  <a:schemeClr val="bg1"/>
                </a:solidFill>
              </a:rPr>
              <a:t>?</a:t>
            </a:r>
            <a:endParaRPr lang="en-US" sz="4400" b="1" dirty="0">
              <a:solidFill>
                <a:schemeClr val="bg1"/>
              </a:solidFill>
            </a:endParaRPr>
          </a:p>
        </p:txBody>
      </p:sp>
    </p:spTree>
    <p:extLst>
      <p:ext uri="{BB962C8B-B14F-4D97-AF65-F5344CB8AC3E}">
        <p14:creationId xmlns:p14="http://schemas.microsoft.com/office/powerpoint/2010/main" val="12990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3995-C3F8-2ADC-59F0-2C1FBC056984}"/>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Generics</a:t>
            </a:r>
            <a:endParaRPr lang="en-US" dirty="0"/>
          </a:p>
        </p:txBody>
      </p:sp>
      <p:sp>
        <p:nvSpPr>
          <p:cNvPr id="3" name="Content Placeholder 2">
            <a:extLst>
              <a:ext uri="{FF2B5EF4-FFF2-40B4-BE49-F238E27FC236}">
                <a16:creationId xmlns:a16="http://schemas.microsoft.com/office/drawing/2014/main" id="{C834D898-0D1F-483F-84A7-B6302F068138}"/>
              </a:ext>
            </a:extLst>
          </p:cNvPr>
          <p:cNvSpPr>
            <a:spLocks noGrp="1"/>
          </p:cNvSpPr>
          <p:nvPr>
            <p:ph idx="1"/>
          </p:nvPr>
        </p:nvSpPr>
        <p:spPr/>
        <p:txBody>
          <a:bodyPr>
            <a:normAutofit fontScale="85000" lnSpcReduction="20000"/>
          </a:bodyPr>
          <a:lstStyle/>
          <a:p>
            <a:r>
              <a:rPr lang="hu-HU" dirty="0"/>
              <a:t>T? </a:t>
            </a:r>
            <a:r>
              <a:rPr lang="hu-HU" dirty="0" err="1"/>
              <a:t>looks</a:t>
            </a:r>
            <a:r>
              <a:rPr lang="hu-HU" dirty="0"/>
              <a:t> </a:t>
            </a:r>
            <a:r>
              <a:rPr lang="hu-HU" dirty="0" err="1"/>
              <a:t>exactly</a:t>
            </a:r>
            <a:r>
              <a:rPr lang="hu-HU" dirty="0"/>
              <a:t> </a:t>
            </a:r>
            <a:r>
              <a:rPr lang="hu-HU" dirty="0" err="1"/>
              <a:t>the</a:t>
            </a:r>
            <a:r>
              <a:rPr lang="hu-HU" dirty="0"/>
              <a:t> </a:t>
            </a:r>
            <a:r>
              <a:rPr lang="hu-HU" dirty="0" err="1"/>
              <a:t>same</a:t>
            </a:r>
            <a:r>
              <a:rPr lang="hu-HU" dirty="0"/>
              <a:t> in </a:t>
            </a:r>
            <a:r>
              <a:rPr lang="hu-HU" dirty="0" err="1"/>
              <a:t>code</a:t>
            </a:r>
            <a:r>
              <a:rPr lang="hu-HU" dirty="0"/>
              <a:t> </a:t>
            </a:r>
            <a:r>
              <a:rPr lang="hu-HU" dirty="0" err="1"/>
              <a:t>for</a:t>
            </a:r>
            <a:r>
              <a:rPr lang="hu-HU" dirty="0"/>
              <a:t> </a:t>
            </a:r>
            <a:r>
              <a:rPr lang="hu-HU" dirty="0" err="1"/>
              <a:t>value-types</a:t>
            </a:r>
            <a:r>
              <a:rPr lang="hu-HU" dirty="0"/>
              <a:t> and </a:t>
            </a:r>
            <a:r>
              <a:rPr lang="hu-HU" dirty="0" err="1"/>
              <a:t>reference-types</a:t>
            </a:r>
            <a:r>
              <a:rPr lang="hu-HU" dirty="0"/>
              <a:t>, </a:t>
            </a:r>
            <a:r>
              <a:rPr lang="hu-HU" dirty="0" err="1"/>
              <a:t>but</a:t>
            </a:r>
            <a:r>
              <a:rPr lang="hu-HU" dirty="0"/>
              <a:t> </a:t>
            </a:r>
            <a:r>
              <a:rPr lang="hu-HU" dirty="0" err="1"/>
              <a:t>they</a:t>
            </a:r>
            <a:r>
              <a:rPr lang="hu-HU" dirty="0"/>
              <a:t> </a:t>
            </a:r>
            <a:r>
              <a:rPr lang="hu-HU" dirty="0" err="1"/>
              <a:t>work</a:t>
            </a:r>
            <a:r>
              <a:rPr lang="hu-HU" dirty="0"/>
              <a:t> </a:t>
            </a:r>
            <a:r>
              <a:rPr lang="hu-HU" dirty="0" err="1"/>
              <a:t>differently</a:t>
            </a:r>
            <a:endParaRPr lang="hu-HU" dirty="0"/>
          </a:p>
          <a:p>
            <a:r>
              <a:rPr lang="hu-HU" dirty="0"/>
              <a:t>The </a:t>
            </a:r>
            <a:r>
              <a:rPr lang="hu-HU" dirty="0" err="1"/>
              <a:t>different</a:t>
            </a:r>
            <a:r>
              <a:rPr lang="hu-HU" dirty="0"/>
              <a:t> </a:t>
            </a:r>
            <a:r>
              <a:rPr lang="hu-HU" dirty="0" err="1"/>
              <a:t>behaviors</a:t>
            </a:r>
            <a:r>
              <a:rPr lang="hu-HU" dirty="0"/>
              <a:t> of </a:t>
            </a:r>
            <a:r>
              <a:rPr lang="hu-HU" dirty="0" err="1"/>
              <a:t>Nullable</a:t>
            </a:r>
            <a:r>
              <a:rPr lang="hu-HU" dirty="0"/>
              <a:t> </a:t>
            </a:r>
            <a:r>
              <a:rPr lang="hu-HU" dirty="0" err="1"/>
              <a:t>Value</a:t>
            </a:r>
            <a:r>
              <a:rPr lang="hu-HU" dirty="0"/>
              <a:t> </a:t>
            </a:r>
            <a:r>
              <a:rPr lang="hu-HU" dirty="0" err="1"/>
              <a:t>Types</a:t>
            </a:r>
            <a:r>
              <a:rPr lang="hu-HU" dirty="0"/>
              <a:t> and </a:t>
            </a:r>
            <a:r>
              <a:rPr lang="hu-HU" dirty="0" err="1"/>
              <a:t>Nullable</a:t>
            </a:r>
            <a:r>
              <a:rPr lang="hu-HU" dirty="0"/>
              <a:t> </a:t>
            </a:r>
            <a:r>
              <a:rPr lang="hu-HU" dirty="0" err="1"/>
              <a:t>Reference</a:t>
            </a:r>
            <a:r>
              <a:rPr lang="hu-HU" dirty="0"/>
              <a:t> </a:t>
            </a:r>
            <a:r>
              <a:rPr lang="hu-HU" dirty="0" err="1"/>
              <a:t>Types</a:t>
            </a:r>
            <a:r>
              <a:rPr lang="hu-HU" dirty="0"/>
              <a:t> </a:t>
            </a:r>
            <a:r>
              <a:rPr lang="hu-HU" dirty="0" err="1"/>
              <a:t>make</a:t>
            </a:r>
            <a:r>
              <a:rPr lang="hu-HU" dirty="0"/>
              <a:t> </a:t>
            </a:r>
            <a:r>
              <a:rPr lang="hu-HU" dirty="0" err="1"/>
              <a:t>generic</a:t>
            </a:r>
            <a:r>
              <a:rPr lang="hu-HU" dirty="0"/>
              <a:t> </a:t>
            </a:r>
            <a:r>
              <a:rPr lang="hu-HU" dirty="0" err="1"/>
              <a:t>constraints</a:t>
            </a:r>
            <a:r>
              <a:rPr lang="hu-HU" dirty="0"/>
              <a:t> </a:t>
            </a:r>
            <a:r>
              <a:rPr lang="hu-HU" dirty="0" err="1"/>
              <a:t>work</a:t>
            </a:r>
            <a:r>
              <a:rPr lang="hu-HU" dirty="0"/>
              <a:t> </a:t>
            </a:r>
            <a:r>
              <a:rPr lang="hu-HU" dirty="0" err="1"/>
              <a:t>differently</a:t>
            </a:r>
            <a:r>
              <a:rPr lang="hu-HU" dirty="0"/>
              <a:t> </a:t>
            </a:r>
            <a:r>
              <a:rPr lang="hu-HU" dirty="0" err="1"/>
              <a:t>for</a:t>
            </a:r>
            <a:r>
              <a:rPr lang="hu-HU" dirty="0"/>
              <a:t> T and T?</a:t>
            </a:r>
          </a:p>
          <a:p>
            <a:pPr lvl="1"/>
            <a:r>
              <a:rPr lang="en-US" dirty="0"/>
              <a:t>If the type argument for T is a reference type, T? references the corresponding nullable reference type.</a:t>
            </a:r>
            <a:endParaRPr lang="hu-HU" dirty="0"/>
          </a:p>
          <a:p>
            <a:pPr lvl="2"/>
            <a:r>
              <a:rPr lang="en-US" dirty="0"/>
              <a:t>For example, if T is a string, then T? is a string?.</a:t>
            </a:r>
          </a:p>
          <a:p>
            <a:pPr lvl="1"/>
            <a:r>
              <a:rPr lang="en-US" dirty="0"/>
              <a:t>If the type argument for T is a value type, T? references the same value type, T.</a:t>
            </a:r>
            <a:endParaRPr lang="hu-HU" dirty="0"/>
          </a:p>
          <a:p>
            <a:pPr lvl="2"/>
            <a:r>
              <a:rPr lang="en-US" dirty="0"/>
              <a:t>For example, if T is an int, the T? is also an int.</a:t>
            </a:r>
          </a:p>
          <a:p>
            <a:pPr lvl="1"/>
            <a:r>
              <a:rPr lang="en-US" dirty="0"/>
              <a:t>If the type argument for T is a nullable reference type, T? references that same nullable reference type.</a:t>
            </a:r>
            <a:endParaRPr lang="hu-HU" dirty="0"/>
          </a:p>
          <a:p>
            <a:pPr lvl="2"/>
            <a:r>
              <a:rPr lang="en-US" dirty="0"/>
              <a:t>For example, if T is a string?, then T? is also a string?.</a:t>
            </a:r>
          </a:p>
          <a:p>
            <a:pPr lvl="1"/>
            <a:r>
              <a:rPr lang="en-US" dirty="0"/>
              <a:t>If the type argument for T is a nullable value type, T? references that same nullable value type.</a:t>
            </a:r>
            <a:endParaRPr lang="hu-HU" dirty="0"/>
          </a:p>
          <a:p>
            <a:pPr lvl="2"/>
            <a:r>
              <a:rPr lang="en-US" dirty="0"/>
              <a:t>For example, if T is a</a:t>
            </a:r>
            <a:r>
              <a:rPr lang="hu-HU" dirty="0"/>
              <a:t>n</a:t>
            </a:r>
            <a:r>
              <a:rPr lang="en-US" dirty="0"/>
              <a:t> int?, then T? is also a</a:t>
            </a:r>
            <a:r>
              <a:rPr lang="hu-HU" dirty="0"/>
              <a:t>n</a:t>
            </a:r>
            <a:r>
              <a:rPr lang="en-US" dirty="0"/>
              <a:t> int?.</a:t>
            </a:r>
          </a:p>
        </p:txBody>
      </p:sp>
    </p:spTree>
    <p:extLst>
      <p:ext uri="{BB962C8B-B14F-4D97-AF65-F5344CB8AC3E}">
        <p14:creationId xmlns:p14="http://schemas.microsoft.com/office/powerpoint/2010/main" val="173015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3995-C3F8-2ADC-59F0-2C1FBC056984}"/>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Generics</a:t>
            </a:r>
            <a:endParaRPr lang="en-US" dirty="0"/>
          </a:p>
        </p:txBody>
      </p:sp>
      <p:sp>
        <p:nvSpPr>
          <p:cNvPr id="3" name="Content Placeholder 2">
            <a:extLst>
              <a:ext uri="{FF2B5EF4-FFF2-40B4-BE49-F238E27FC236}">
                <a16:creationId xmlns:a16="http://schemas.microsoft.com/office/drawing/2014/main" id="{C834D898-0D1F-483F-84A7-B6302F068138}"/>
              </a:ext>
            </a:extLst>
          </p:cNvPr>
          <p:cNvSpPr>
            <a:spLocks noGrp="1"/>
          </p:cNvSpPr>
          <p:nvPr>
            <p:ph idx="1"/>
          </p:nvPr>
        </p:nvSpPr>
        <p:spPr/>
        <p:txBody>
          <a:bodyPr>
            <a:normAutofit fontScale="62500" lnSpcReduction="20000"/>
          </a:bodyPr>
          <a:lstStyle/>
          <a:p>
            <a:pPr marL="0" indent="0">
              <a:buNone/>
            </a:pPr>
            <a:r>
              <a:rPr lang="hu-HU" dirty="0">
                <a:latin typeface="Courier New" panose="02070309020205020404" pitchFamily="49" charset="0"/>
                <a:cs typeface="Courier New" panose="02070309020205020404" pitchFamily="49" charset="0"/>
              </a:rPr>
              <a:t>#nullable </a:t>
            </a:r>
            <a:r>
              <a:rPr lang="hu-HU" dirty="0" err="1">
                <a:latin typeface="Courier New" panose="02070309020205020404" pitchFamily="49" charset="0"/>
                <a:cs typeface="Courier New" panose="02070309020205020404" pitchFamily="49" charset="0"/>
              </a:rPr>
              <a:t>enable</a:t>
            </a:r>
            <a:endParaRPr lang="hu-HU"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class Test&lt;T&gt; {</a:t>
            </a:r>
          </a:p>
          <a:p>
            <a:pPr marL="0" indent="0">
              <a:buNone/>
            </a:pPr>
            <a:r>
              <a:rPr lang="en-US" dirty="0">
                <a:latin typeface="Courier New" panose="02070309020205020404" pitchFamily="49" charset="0"/>
                <a:cs typeface="Courier New" panose="02070309020205020404" pitchFamily="49" charset="0"/>
              </a:rPr>
              <a:t>    public void DoSomething(T? value)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public static void Do() {</a:t>
            </a:r>
          </a:p>
          <a:p>
            <a:pPr marL="0" indent="0">
              <a:buNone/>
            </a:pPr>
            <a:r>
              <a:rPr lang="en-US" dirty="0">
                <a:latin typeface="Courier New" panose="02070309020205020404" pitchFamily="49" charset="0"/>
                <a:cs typeface="Courier New" panose="02070309020205020404" pitchFamily="49" charset="0"/>
              </a:rPr>
              <a:t>        new Test&lt;string&gt;().DoSomething(null); </a:t>
            </a:r>
            <a:r>
              <a:rPr lang="hu-HU"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new Test&lt;int&gt;().DoSomething(</a:t>
            </a:r>
            <a:r>
              <a:rPr lang="en-US" dirty="0">
                <a:solidFill>
                  <a:schemeClr val="bg1"/>
                </a:solidFill>
                <a:highlight>
                  <a:srgbClr val="FF0000"/>
                </a:highlight>
                <a:latin typeface="Courier New" panose="02070309020205020404" pitchFamily="49" charset="0"/>
                <a:cs typeface="Courier New" panose="02070309020205020404" pitchFamily="49" charset="0"/>
              </a:rPr>
              <a:t>null</a:t>
            </a:r>
            <a:r>
              <a:rPr lang="en-US" dirty="0">
                <a:latin typeface="Courier New" panose="02070309020205020404" pitchFamily="49" charset="0"/>
                <a:cs typeface="Courier New" panose="02070309020205020404" pitchFamily="49" charset="0"/>
              </a:rPr>
              <a:t>); </a:t>
            </a:r>
            <a:r>
              <a:rPr lang="hu-HU"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 int + </a:t>
            </a:r>
            <a:r>
              <a:rPr lang="hu-HU" dirty="0">
                <a:solidFill>
                  <a:srgbClr val="00B0F0"/>
                </a:solidFill>
                <a:latin typeface="Courier New" panose="02070309020205020404" pitchFamily="49" charset="0"/>
                <a:cs typeface="Courier New" panose="02070309020205020404" pitchFamily="49" charset="0"/>
              </a:rPr>
              <a:t>CS1503 </a:t>
            </a:r>
            <a:r>
              <a:rPr lang="en-US" dirty="0">
                <a:solidFill>
                  <a:srgbClr val="00B0F0"/>
                </a:solidFill>
                <a:latin typeface="Courier New" panose="02070309020205020404" pitchFamily="49" charset="0"/>
                <a:cs typeface="Courier New" panose="02070309020205020404" pitchFamily="49" charset="0"/>
              </a:rPr>
              <a:t>error</a:t>
            </a:r>
          </a:p>
          <a:p>
            <a:pPr marL="0" indent="0">
              <a:buNone/>
            </a:pPr>
            <a:r>
              <a:rPr lang="en-US" dirty="0">
                <a:latin typeface="Courier New" panose="02070309020205020404" pitchFamily="49" charset="0"/>
                <a:cs typeface="Courier New" panose="02070309020205020404" pitchFamily="49" charset="0"/>
              </a:rPr>
              <a:t>        new Test&lt;string?&gt;().DoSomething(null); </a:t>
            </a:r>
            <a:r>
              <a:rPr lang="en-US" dirty="0">
                <a:solidFill>
                  <a:srgbClr val="00B0F0"/>
                </a:solidFill>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new Test&lt;int?&gt;().DoSomething(null); </a:t>
            </a:r>
            <a:r>
              <a:rPr lang="hu-HU"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 int?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8525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47B7-9CFA-14BF-CDE3-86DA60E6F10A}"/>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Generic</a:t>
            </a:r>
            <a:r>
              <a:rPr lang="hu-HU" dirty="0"/>
              <a:t> </a:t>
            </a:r>
            <a:r>
              <a:rPr lang="hu-HU" dirty="0" err="1"/>
              <a:t>constraints</a:t>
            </a:r>
            <a:endParaRPr lang="en-US" dirty="0"/>
          </a:p>
        </p:txBody>
      </p:sp>
      <p:sp>
        <p:nvSpPr>
          <p:cNvPr id="3" name="Content Placeholder 2">
            <a:extLst>
              <a:ext uri="{FF2B5EF4-FFF2-40B4-BE49-F238E27FC236}">
                <a16:creationId xmlns:a16="http://schemas.microsoft.com/office/drawing/2014/main" id="{6450C37A-E343-47C4-9A23-F60298D7CAF5}"/>
              </a:ext>
            </a:extLst>
          </p:cNvPr>
          <p:cNvSpPr>
            <a:spLocks noGrp="1"/>
          </p:cNvSpPr>
          <p:nvPr>
            <p:ph idx="1"/>
          </p:nvPr>
        </p:nvSpPr>
        <p:spPr/>
        <p:txBody>
          <a:bodyPr>
            <a:normAutofit fontScale="85000" lnSpcReduction="10000"/>
          </a:bodyPr>
          <a:lstStyle/>
          <a:p>
            <a:r>
              <a:rPr lang="hu-HU" dirty="0" err="1"/>
              <a:t>class</a:t>
            </a:r>
            <a:endParaRPr lang="hu-HU" dirty="0"/>
          </a:p>
          <a:p>
            <a:pPr lvl="1"/>
            <a:r>
              <a:rPr lang="en-US" dirty="0"/>
              <a:t>The class constraint means that T must be a non-nullable reference type (for example string).</a:t>
            </a:r>
            <a:endParaRPr lang="hu-HU" dirty="0"/>
          </a:p>
          <a:p>
            <a:pPr lvl="1"/>
            <a:r>
              <a:rPr lang="en-US" dirty="0"/>
              <a:t>The compiler produces a warning if you use a nullable reference type, such as string? for T.</a:t>
            </a:r>
            <a:endParaRPr lang="hu-HU" dirty="0"/>
          </a:p>
          <a:p>
            <a:r>
              <a:rPr lang="hu-HU" dirty="0" err="1"/>
              <a:t>class</a:t>
            </a:r>
            <a:r>
              <a:rPr lang="hu-HU" dirty="0"/>
              <a:t>?</a:t>
            </a:r>
            <a:endParaRPr lang="en-US" dirty="0"/>
          </a:p>
          <a:p>
            <a:pPr lvl="1"/>
            <a:r>
              <a:rPr lang="en-US" dirty="0"/>
              <a:t>The class? constraint means that T must be a reference type, either non-nullable (string) or a nullable reference type (for example string?). When the type parameter is a nullable reference type, such as string?, an expression of T? references that same nullable reference type, such as string?.</a:t>
            </a:r>
            <a:endParaRPr lang="hu-HU" dirty="0"/>
          </a:p>
          <a:p>
            <a:r>
              <a:rPr lang="hu-HU" dirty="0" err="1"/>
              <a:t>notnull</a:t>
            </a:r>
            <a:endParaRPr lang="en-US" dirty="0"/>
          </a:p>
          <a:p>
            <a:pPr lvl="1"/>
            <a:r>
              <a:rPr lang="en-US" dirty="0"/>
              <a:t>The </a:t>
            </a:r>
            <a:r>
              <a:rPr lang="en-US" dirty="0" err="1"/>
              <a:t>notnull</a:t>
            </a:r>
            <a:r>
              <a:rPr lang="en-US" dirty="0"/>
              <a:t> constraint means that T must be a non-nullable reference type, or a non-nullable value type.</a:t>
            </a:r>
            <a:r>
              <a:rPr lang="hu-HU" dirty="0"/>
              <a:t> </a:t>
            </a:r>
            <a:r>
              <a:rPr lang="en-US" dirty="0"/>
              <a:t>Furthermore, when T is a value type, the return value is that value type, not the corresponding nullable value type.</a:t>
            </a:r>
            <a:endParaRPr lang="hu-HU" dirty="0"/>
          </a:p>
          <a:p>
            <a:pPr lvl="1"/>
            <a:r>
              <a:rPr lang="en-US" dirty="0"/>
              <a:t>If you use a nullable reference type or a nullable value type for the type parameter, the compiler produces a warning. </a:t>
            </a:r>
          </a:p>
        </p:txBody>
      </p:sp>
    </p:spTree>
    <p:extLst>
      <p:ext uri="{BB962C8B-B14F-4D97-AF65-F5344CB8AC3E}">
        <p14:creationId xmlns:p14="http://schemas.microsoft.com/office/powerpoint/2010/main" val="20031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DDCA-8DB6-A8EF-91AE-2D1B41625789}"/>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AllowNull</a:t>
            </a:r>
            <a:endParaRPr lang="en-US" dirty="0"/>
          </a:p>
        </p:txBody>
      </p:sp>
      <p:sp>
        <p:nvSpPr>
          <p:cNvPr id="3" name="Content Placeholder 2">
            <a:extLst>
              <a:ext uri="{FF2B5EF4-FFF2-40B4-BE49-F238E27FC236}">
                <a16:creationId xmlns:a16="http://schemas.microsoft.com/office/drawing/2014/main" id="{9F47B173-2610-152B-F42F-14688A502929}"/>
              </a:ext>
            </a:extLst>
          </p:cNvPr>
          <p:cNvSpPr>
            <a:spLocks noGrp="1"/>
          </p:cNvSpPr>
          <p:nvPr>
            <p:ph idx="1"/>
          </p:nvPr>
        </p:nvSpPr>
        <p:spPr/>
        <p:txBody>
          <a:bodyPr>
            <a:normAutofit/>
          </a:bodyPr>
          <a:lstStyle/>
          <a:p>
            <a:r>
              <a:rPr lang="hu-HU" dirty="0" err="1"/>
              <a:t>Enables</a:t>
            </a:r>
            <a:r>
              <a:rPr lang="hu-HU" dirty="0"/>
              <a:t> </a:t>
            </a:r>
            <a:r>
              <a:rPr lang="hu-HU" dirty="0" err="1"/>
              <a:t>assigning</a:t>
            </a:r>
            <a:r>
              <a:rPr lang="hu-HU" dirty="0"/>
              <a:t> NULL-</a:t>
            </a:r>
            <a:r>
              <a:rPr lang="hu-HU" dirty="0" err="1"/>
              <a:t>value</a:t>
            </a:r>
            <a:r>
              <a:rPr lang="hu-HU" dirty="0"/>
              <a:t> </a:t>
            </a:r>
            <a:r>
              <a:rPr lang="hu-HU" dirty="0" err="1"/>
              <a:t>to</a:t>
            </a:r>
            <a:r>
              <a:rPr lang="hu-HU" dirty="0"/>
              <a:t> a non-</a:t>
            </a:r>
            <a:r>
              <a:rPr lang="hu-HU" dirty="0" err="1"/>
              <a:t>nullable</a:t>
            </a:r>
            <a:r>
              <a:rPr lang="hu-HU" dirty="0"/>
              <a:t> </a:t>
            </a:r>
            <a:r>
              <a:rPr lang="hu-HU" dirty="0" err="1"/>
              <a:t>type</a:t>
            </a:r>
            <a:endParaRPr lang="hu-HU" dirty="0"/>
          </a:p>
          <a:p>
            <a:r>
              <a:rPr lang="hu-HU" dirty="0" err="1"/>
              <a:t>Applies</a:t>
            </a:r>
            <a:r>
              <a:rPr lang="hu-HU" dirty="0"/>
              <a:t> </a:t>
            </a:r>
            <a:r>
              <a:rPr lang="hu-HU" dirty="0" err="1"/>
              <a:t>only</a:t>
            </a:r>
            <a:r>
              <a:rPr lang="hu-HU" dirty="0"/>
              <a:t> </a:t>
            </a:r>
            <a:r>
              <a:rPr lang="hu-HU" dirty="0" err="1"/>
              <a:t>to</a:t>
            </a:r>
            <a:r>
              <a:rPr lang="hu-HU" dirty="0"/>
              <a:t> </a:t>
            </a:r>
            <a:r>
              <a:rPr lang="hu-HU" dirty="0" err="1"/>
              <a:t>arguments</a:t>
            </a:r>
            <a:endParaRPr lang="hu-HU" dirty="0"/>
          </a:p>
          <a:p>
            <a:pPr marL="0" indent="0">
              <a:buNone/>
            </a:pPr>
            <a:r>
              <a:rPr lang="en-US" sz="1600" dirty="0">
                <a:latin typeface="Courier New" panose="02070309020205020404" pitchFamily="49" charset="0"/>
                <a:cs typeface="Courier New" panose="02070309020205020404" pitchFamily="49" charset="0"/>
              </a:rPr>
              <a:t>private string _</a:t>
            </a:r>
            <a:r>
              <a:rPr lang="en-US" sz="1600" dirty="0" err="1">
                <a:latin typeface="Courier New" panose="02070309020205020404" pitchFamily="49" charset="0"/>
                <a:cs typeface="Courier New" panose="02070309020205020404" pitchFamily="49" charset="0"/>
              </a:rPr>
              <a:t>screenName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GenerateRandomScreenName</a:t>
            </a:r>
            <a:r>
              <a:rPr lang="en-US"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AllowNull</a:t>
            </a:r>
            <a:r>
              <a:rPr lang="en-US"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public string </a:t>
            </a:r>
            <a:r>
              <a:rPr lang="en-US" sz="1600" dirty="0" err="1">
                <a:latin typeface="Courier New" panose="02070309020205020404" pitchFamily="49" charset="0"/>
                <a:cs typeface="Courier New" panose="02070309020205020404" pitchFamily="49" charset="0"/>
              </a:rPr>
              <a:t>ScreenName</a:t>
            </a:r>
            <a:r>
              <a:rPr lang="en-US" sz="1600" dirty="0">
                <a:latin typeface="Courier New" panose="02070309020205020404" pitchFamily="49" charset="0"/>
                <a:cs typeface="Courier New" panose="02070309020205020404" pitchFamily="49" charset="0"/>
              </a:rPr>
              <a:t> {</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get =&gt; _</a:t>
            </a:r>
            <a:r>
              <a:rPr lang="en-US" sz="1600" dirty="0" err="1">
                <a:latin typeface="Courier New" panose="02070309020205020404" pitchFamily="49" charset="0"/>
                <a:cs typeface="Courier New" panose="02070309020205020404" pitchFamily="49" charset="0"/>
              </a:rPr>
              <a:t>screenName</a:t>
            </a:r>
            <a:r>
              <a:rPr lang="en-US"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argument</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value</a:t>
            </a:r>
            <a:r>
              <a:rPr lang="hu-HU" sz="1600" dirty="0">
                <a:solidFill>
                  <a:srgbClr val="00B0F0"/>
                </a:solidFill>
                <a:latin typeface="Courier New" panose="02070309020205020404" pitchFamily="49" charset="0"/>
                <a:cs typeface="Courier New" panose="02070309020205020404" pitchFamily="49" charset="0"/>
              </a:rPr>
              <a:t>" is </a:t>
            </a:r>
            <a:r>
              <a:rPr lang="hu-HU" sz="1600" dirty="0" err="1">
                <a:solidFill>
                  <a:srgbClr val="00B0F0"/>
                </a:solidFill>
                <a:latin typeface="Courier New" panose="02070309020205020404" pitchFamily="49" charset="0"/>
                <a:cs typeface="Courier New" panose="02070309020205020404" pitchFamily="49" charset="0"/>
              </a:rPr>
              <a:t>allowed</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to</a:t>
            </a:r>
            <a:r>
              <a:rPr lang="hu-HU" sz="1600" dirty="0">
                <a:solidFill>
                  <a:srgbClr val="00B0F0"/>
                </a:solidFill>
                <a:latin typeface="Courier New" panose="02070309020205020404" pitchFamily="49" charset="0"/>
                <a:cs typeface="Courier New" panose="02070309020205020404" pitchFamily="49" charset="0"/>
              </a:rPr>
              <a:t> be null</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set =&gt; _</a:t>
            </a:r>
            <a:r>
              <a:rPr lang="en-US" sz="1600" dirty="0" err="1">
                <a:latin typeface="Courier New" panose="02070309020205020404" pitchFamily="49" charset="0"/>
                <a:cs typeface="Courier New" panose="02070309020205020404" pitchFamily="49" charset="0"/>
              </a:rPr>
              <a:t>screenName</a:t>
            </a:r>
            <a:r>
              <a:rPr lang="en-US" sz="1600" dirty="0">
                <a:latin typeface="Courier New" panose="02070309020205020404" pitchFamily="49" charset="0"/>
                <a:cs typeface="Courier New" panose="02070309020205020404" pitchFamily="49" charset="0"/>
              </a:rPr>
              <a:t> = value ?? </a:t>
            </a:r>
            <a:r>
              <a:rPr lang="en-US" sz="1600" dirty="0" err="1">
                <a:latin typeface="Courier New" panose="02070309020205020404" pitchFamily="49" charset="0"/>
                <a:cs typeface="Courier New" panose="02070309020205020404" pitchFamily="49" charset="0"/>
              </a:rPr>
              <a:t>GenerateRandomScreenName</a:t>
            </a:r>
            <a:r>
              <a:rPr lang="en-US"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6318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5890-0B4D-B477-A8CE-3A985EBF5E48}"/>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DisallowNull</a:t>
            </a:r>
            <a:endParaRPr lang="en-US" dirty="0"/>
          </a:p>
        </p:txBody>
      </p:sp>
      <p:sp>
        <p:nvSpPr>
          <p:cNvPr id="3" name="Content Placeholder 2">
            <a:extLst>
              <a:ext uri="{FF2B5EF4-FFF2-40B4-BE49-F238E27FC236}">
                <a16:creationId xmlns:a16="http://schemas.microsoft.com/office/drawing/2014/main" id="{0DBE06FB-74FB-13DF-73FC-9D32A7DA61C4}"/>
              </a:ext>
            </a:extLst>
          </p:cNvPr>
          <p:cNvSpPr>
            <a:spLocks noGrp="1"/>
          </p:cNvSpPr>
          <p:nvPr>
            <p:ph idx="1"/>
          </p:nvPr>
        </p:nvSpPr>
        <p:spPr/>
        <p:txBody>
          <a:bodyPr>
            <a:normAutofit/>
          </a:bodyPr>
          <a:lstStyle/>
          <a:p>
            <a:r>
              <a:rPr lang="hu-HU" dirty="0" err="1"/>
              <a:t>Forbids</a:t>
            </a:r>
            <a:r>
              <a:rPr lang="hu-HU" dirty="0"/>
              <a:t> </a:t>
            </a:r>
            <a:r>
              <a:rPr lang="hu-HU" dirty="0" err="1"/>
              <a:t>assigning</a:t>
            </a:r>
            <a:r>
              <a:rPr lang="hu-HU" dirty="0"/>
              <a:t> NULL-</a:t>
            </a:r>
            <a:r>
              <a:rPr lang="hu-HU" dirty="0" err="1"/>
              <a:t>value</a:t>
            </a:r>
            <a:r>
              <a:rPr lang="hu-HU" dirty="0"/>
              <a:t> </a:t>
            </a:r>
            <a:r>
              <a:rPr lang="hu-HU" dirty="0" err="1"/>
              <a:t>to</a:t>
            </a:r>
            <a:r>
              <a:rPr lang="hu-HU" dirty="0"/>
              <a:t> an </a:t>
            </a:r>
            <a:r>
              <a:rPr lang="hu-HU" dirty="0" err="1"/>
              <a:t>otherwise</a:t>
            </a:r>
            <a:r>
              <a:rPr lang="hu-HU" dirty="0"/>
              <a:t> </a:t>
            </a:r>
            <a:r>
              <a:rPr lang="hu-HU" dirty="0" err="1"/>
              <a:t>nullable</a:t>
            </a:r>
            <a:r>
              <a:rPr lang="hu-HU" dirty="0"/>
              <a:t> </a:t>
            </a:r>
            <a:r>
              <a:rPr lang="hu-HU" dirty="0" err="1"/>
              <a:t>type</a:t>
            </a:r>
            <a:endParaRPr lang="hu-HU" dirty="0"/>
          </a:p>
          <a:p>
            <a:endParaRPr lang="hu-HU" dirty="0"/>
          </a:p>
          <a:p>
            <a:pPr marL="0" indent="0">
              <a:buNone/>
            </a:pPr>
            <a:r>
              <a:rPr lang="hu-HU" sz="1600" dirty="0" err="1">
                <a:latin typeface="Courier New" panose="02070309020205020404" pitchFamily="49" charset="0"/>
                <a:cs typeface="Courier New" panose="02070309020205020404" pitchFamily="49" charset="0"/>
              </a:rPr>
              <a:t>private</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string</a:t>
            </a:r>
            <a:r>
              <a:rPr lang="hu-HU" sz="1600" dirty="0">
                <a:latin typeface="Courier New" panose="02070309020205020404" pitchFamily="49" charset="0"/>
                <a:cs typeface="Courier New" panose="02070309020205020404" pitchFamily="49" charset="0"/>
              </a:rPr>
              <a:t>? _comment;</a:t>
            </a:r>
            <a:br>
              <a:rPr lang="hu-HU" sz="1600" dirty="0">
                <a:latin typeface="Courier New" panose="02070309020205020404" pitchFamily="49" charset="0"/>
                <a:cs typeface="Courier New" panose="02070309020205020404" pitchFamily="49" charset="0"/>
              </a:rPr>
            </a:b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DisallowNull</a:t>
            </a:r>
            <a:r>
              <a:rPr lang="hu-HU"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r>
              <a:rPr lang="hu-HU" sz="1600" dirty="0" err="1">
                <a:latin typeface="Courier New" panose="02070309020205020404" pitchFamily="49" charset="0"/>
                <a:cs typeface="Courier New" panose="02070309020205020404" pitchFamily="49" charset="0"/>
              </a:rPr>
              <a:t>public</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string</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ReviewComment</a:t>
            </a: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get</a:t>
            </a:r>
            <a:r>
              <a:rPr lang="hu-HU" sz="1600" dirty="0">
                <a:latin typeface="Courier New" panose="02070309020205020404" pitchFamily="49" charset="0"/>
                <a:cs typeface="Courier New" panose="02070309020205020404" pitchFamily="49" charset="0"/>
              </a:rPr>
              <a:t> =&gt; _comment;</a:t>
            </a: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set</a:t>
            </a:r>
            <a:r>
              <a:rPr lang="hu-HU" sz="1600" dirty="0">
                <a:latin typeface="Courier New" panose="02070309020205020404" pitchFamily="49" charset="0"/>
                <a:cs typeface="Courier New" panose="02070309020205020404" pitchFamily="49" charset="0"/>
              </a:rPr>
              <a:t> =&gt; _comment = </a:t>
            </a:r>
            <a:r>
              <a:rPr lang="hu-HU" sz="1600" dirty="0" err="1">
                <a:latin typeface="Courier New" panose="02070309020205020404" pitchFamily="49" charset="0"/>
                <a:cs typeface="Courier New" panose="02070309020205020404" pitchFamily="49" charset="0"/>
              </a:rPr>
              <a:t>value</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ArgumentNullException.ThrowIfNull</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value</a:t>
            </a:r>
            <a:r>
              <a:rPr lang="hu-HU" sz="1600" dirty="0">
                <a:latin typeface="Courier New" panose="02070309020205020404" pitchFamily="49" charset="0"/>
                <a:cs typeface="Courier New" panose="02070309020205020404" pitchFamily="49" charset="0"/>
              </a:rPr>
              <a:t>);</a:t>
            </a:r>
            <a:br>
              <a:rPr lang="hu-HU" sz="1600" dirty="0">
                <a:latin typeface="Courier New" panose="02070309020205020404" pitchFamily="49" charset="0"/>
                <a:cs typeface="Courier New" panose="02070309020205020404" pitchFamily="49" charset="0"/>
              </a:rPr>
            </a:br>
            <a:r>
              <a:rPr lang="hu-HU"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141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E39B-4352-F5E1-A6CB-8693217121EC}"/>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MaybeNull</a:t>
            </a:r>
            <a:endParaRPr lang="en-US" dirty="0"/>
          </a:p>
        </p:txBody>
      </p:sp>
      <p:sp>
        <p:nvSpPr>
          <p:cNvPr id="3" name="Content Placeholder 2">
            <a:extLst>
              <a:ext uri="{FF2B5EF4-FFF2-40B4-BE49-F238E27FC236}">
                <a16:creationId xmlns:a16="http://schemas.microsoft.com/office/drawing/2014/main" id="{F12DF4E8-39CD-C3CA-E7CB-45B047AC14A1}"/>
              </a:ext>
            </a:extLst>
          </p:cNvPr>
          <p:cNvSpPr>
            <a:spLocks noGrp="1"/>
          </p:cNvSpPr>
          <p:nvPr>
            <p:ph idx="1"/>
          </p:nvPr>
        </p:nvSpPr>
        <p:spPr/>
        <p:txBody>
          <a:bodyPr>
            <a:normAutofit/>
          </a:bodyPr>
          <a:lstStyle/>
          <a:p>
            <a:r>
              <a:rPr lang="en-US" dirty="0"/>
              <a:t>A non-nullable parameter, field, property, or return value may be null.</a:t>
            </a:r>
          </a:p>
          <a:p>
            <a:r>
              <a:rPr lang="hu-HU" dirty="0" err="1"/>
              <a:t>Mostly</a:t>
            </a:r>
            <a:r>
              <a:rPr lang="hu-HU" dirty="0"/>
              <a:t> </a:t>
            </a:r>
            <a:r>
              <a:rPr lang="hu-HU" dirty="0" err="1"/>
              <a:t>used</a:t>
            </a:r>
            <a:r>
              <a:rPr lang="hu-HU" dirty="0"/>
              <a:t> </a:t>
            </a:r>
            <a:r>
              <a:rPr lang="hu-HU" dirty="0" err="1"/>
              <a:t>within</a:t>
            </a:r>
            <a:r>
              <a:rPr lang="hu-HU" dirty="0"/>
              <a:t> </a:t>
            </a:r>
            <a:r>
              <a:rPr lang="hu-HU" dirty="0" err="1"/>
              <a:t>generic</a:t>
            </a:r>
            <a:r>
              <a:rPr lang="hu-HU" dirty="0"/>
              <a:t> </a:t>
            </a:r>
            <a:r>
              <a:rPr lang="hu-HU" dirty="0" err="1"/>
              <a:t>types</a:t>
            </a:r>
            <a:endParaRPr lang="hu-HU" dirty="0"/>
          </a:p>
          <a:p>
            <a:r>
              <a:rPr lang="en-US" dirty="0"/>
              <a:t>Use the </a:t>
            </a:r>
            <a:r>
              <a:rPr lang="en-US" dirty="0" err="1"/>
              <a:t>MaybeNull</a:t>
            </a:r>
            <a:r>
              <a:rPr lang="en-US" dirty="0"/>
              <a:t> attribute when your API should be a non-nullable type, typically a generic type parameter, but there may be instances where null would be returned.</a:t>
            </a:r>
            <a:endParaRPr lang="hu-HU" dirty="0"/>
          </a:p>
          <a:p>
            <a:pPr marL="0" indent="0">
              <a:buNone/>
            </a:pPr>
            <a:r>
              <a:rPr lang="en-US" sz="1800" dirty="0">
                <a:latin typeface="Courier New" panose="02070309020205020404" pitchFamily="49" charset="0"/>
                <a:cs typeface="Courier New" panose="02070309020205020404" pitchFamily="49" charset="0"/>
              </a:rPr>
              <a:t>[return: </a:t>
            </a:r>
            <a:r>
              <a:rPr lang="en-US" sz="1800" dirty="0" err="1">
                <a:latin typeface="Courier New" panose="02070309020205020404" pitchFamily="49" charset="0"/>
                <a:cs typeface="Courier New" panose="02070309020205020404" pitchFamily="49" charset="0"/>
              </a:rPr>
              <a:t>MaybeNull</a:t>
            </a:r>
            <a:r>
              <a:rPr lang="en-US" sz="1800" dirty="0">
                <a:latin typeface="Courier New" panose="02070309020205020404" pitchFamily="49" charset="0"/>
                <a:cs typeface="Courier New" panose="02070309020205020404" pitchFamily="49" charset="0"/>
              </a:rPr>
              <a:t>]</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public T </a:t>
            </a:r>
            <a:r>
              <a:rPr lang="en-US" sz="1800" dirty="0" err="1">
                <a:latin typeface="Courier New" panose="02070309020205020404" pitchFamily="49" charset="0"/>
                <a:cs typeface="Courier New" panose="02070309020205020404" pitchFamily="49" charset="0"/>
              </a:rPr>
              <a:t>FirstOrDefault</a:t>
            </a:r>
            <a:r>
              <a:rPr lang="en-US" sz="1800" dirty="0">
                <a:latin typeface="Courier New" panose="02070309020205020404" pitchFamily="49" charset="0"/>
                <a:cs typeface="Courier New" panose="02070309020205020404" pitchFamily="49" charset="0"/>
              </a:rPr>
              <a:t>(this </a:t>
            </a:r>
            <a:r>
              <a:rPr lang="en-US" sz="1800" dirty="0" err="1">
                <a:latin typeface="Courier New" panose="02070309020205020404" pitchFamily="49" charset="0"/>
                <a:cs typeface="Courier New" panose="02070309020205020404" pitchFamily="49" charset="0"/>
              </a:rPr>
              <a:t>IEnumerable</a:t>
            </a:r>
            <a:r>
              <a:rPr lang="en-US" sz="1800" dirty="0">
                <a:latin typeface="Courier New" panose="02070309020205020404" pitchFamily="49" charset="0"/>
                <a:cs typeface="Courier New" panose="02070309020205020404" pitchFamily="49" charset="0"/>
              </a:rPr>
              <a:t>&lt;T&gt; source) {...}</a:t>
            </a:r>
            <a:endParaRPr lang="hu-HU"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9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FB24-71C4-6E98-A6E1-D45A8C965367}"/>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MaybeNull</a:t>
            </a:r>
            <a:endParaRPr lang="en-US" dirty="0"/>
          </a:p>
        </p:txBody>
      </p:sp>
      <p:sp>
        <p:nvSpPr>
          <p:cNvPr id="3" name="Content Placeholder 2">
            <a:extLst>
              <a:ext uri="{FF2B5EF4-FFF2-40B4-BE49-F238E27FC236}">
                <a16:creationId xmlns:a16="http://schemas.microsoft.com/office/drawing/2014/main" id="{B99C32CD-3E33-71D8-D73B-866FDC034A43}"/>
              </a:ext>
            </a:extLst>
          </p:cNvPr>
          <p:cNvSpPr>
            <a:spLocks noGrp="1"/>
          </p:cNvSpPr>
          <p:nvPr>
            <p:ph idx="1"/>
          </p:nvPr>
        </p:nvSpPr>
        <p:spPr/>
        <p:txBody>
          <a:bodyPr/>
          <a:lstStyle/>
          <a:p>
            <a:pPr marL="0" indent="0">
              <a:buNone/>
            </a:pP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return</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MaybeNull</a:t>
            </a:r>
            <a:r>
              <a:rPr lang="hu-HU" sz="1800" dirty="0">
                <a:latin typeface="Courier New" panose="02070309020205020404" pitchFamily="49" charset="0"/>
                <a:cs typeface="Courier New" panose="02070309020205020404" pitchFamily="49" charset="0"/>
              </a:rPr>
              <a:t>]</a:t>
            </a:r>
            <a:br>
              <a:rPr lang="hu-HU" sz="1800" dirty="0">
                <a:latin typeface="Courier New" panose="02070309020205020404" pitchFamily="49" charset="0"/>
                <a:cs typeface="Courier New" panose="02070309020205020404" pitchFamily="49" charset="0"/>
              </a:rPr>
            </a:br>
            <a:r>
              <a:rPr lang="hu-HU" sz="1800" dirty="0" err="1">
                <a:latin typeface="Courier New" panose="02070309020205020404" pitchFamily="49" charset="0"/>
                <a:cs typeface="Courier New" panose="02070309020205020404" pitchFamily="49" charset="0"/>
              </a:rPr>
              <a:t>public</a:t>
            </a:r>
            <a:r>
              <a:rPr lang="hu-HU" sz="1800" dirty="0">
                <a:latin typeface="Courier New" panose="02070309020205020404" pitchFamily="49" charset="0"/>
                <a:cs typeface="Courier New" panose="02070309020205020404" pitchFamily="49" charset="0"/>
              </a:rPr>
              <a:t> T </a:t>
            </a:r>
            <a:r>
              <a:rPr lang="hu-HU" sz="1800" dirty="0" err="1">
                <a:latin typeface="Courier New" panose="02070309020205020404" pitchFamily="49" charset="0"/>
                <a:cs typeface="Courier New" panose="02070309020205020404" pitchFamily="49" charset="0"/>
              </a:rPr>
              <a:t>Find</a:t>
            </a:r>
            <a:r>
              <a:rPr lang="hu-HU" sz="1800" dirty="0">
                <a:latin typeface="Courier New" panose="02070309020205020404" pitchFamily="49" charset="0"/>
                <a:cs typeface="Courier New" panose="02070309020205020404" pitchFamily="49" charset="0"/>
              </a:rPr>
              <a:t>&lt;T&gt;(</a:t>
            </a:r>
            <a:r>
              <a:rPr lang="hu-HU" sz="1800" dirty="0" err="1">
                <a:latin typeface="Courier New" panose="02070309020205020404" pitchFamily="49" charset="0"/>
                <a:cs typeface="Courier New" panose="02070309020205020404" pitchFamily="49" charset="0"/>
              </a:rPr>
              <a:t>IEnumerable</a:t>
            </a:r>
            <a:r>
              <a:rPr lang="hu-HU" sz="1800" dirty="0">
                <a:latin typeface="Courier New" panose="02070309020205020404" pitchFamily="49" charset="0"/>
                <a:cs typeface="Courier New" panose="02070309020205020404" pitchFamily="49" charset="0"/>
              </a:rPr>
              <a:t>&lt;T&gt; </a:t>
            </a:r>
            <a:r>
              <a:rPr lang="hu-HU" sz="1800" dirty="0" err="1">
                <a:latin typeface="Courier New" panose="02070309020205020404" pitchFamily="49" charset="0"/>
                <a:cs typeface="Courier New" panose="02070309020205020404" pitchFamily="49" charset="0"/>
              </a:rPr>
              <a:t>sequence</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Func</a:t>
            </a:r>
            <a:r>
              <a:rPr lang="hu-HU" sz="1800" dirty="0">
                <a:latin typeface="Courier New" panose="02070309020205020404" pitchFamily="49" charset="0"/>
                <a:cs typeface="Courier New" panose="02070309020205020404" pitchFamily="49" charset="0"/>
              </a:rPr>
              <a:t>&lt;T, </a:t>
            </a:r>
            <a:r>
              <a:rPr lang="hu-HU" sz="1800" dirty="0" err="1">
                <a:latin typeface="Courier New" panose="02070309020205020404" pitchFamily="49" charset="0"/>
                <a:cs typeface="Courier New" panose="02070309020205020404" pitchFamily="49" charset="0"/>
              </a:rPr>
              <a:t>bool</a:t>
            </a:r>
            <a:r>
              <a:rPr lang="hu-HU" sz="1800" dirty="0">
                <a:latin typeface="Courier New" panose="02070309020205020404" pitchFamily="49" charset="0"/>
                <a:cs typeface="Courier New" panose="02070309020205020404" pitchFamily="49" charset="0"/>
              </a:rPr>
              <a:t>&gt; </a:t>
            </a:r>
            <a:r>
              <a:rPr lang="hu-HU" sz="1800" dirty="0" err="1">
                <a:latin typeface="Courier New" panose="02070309020205020404" pitchFamily="49" charset="0"/>
                <a:cs typeface="Courier New" panose="02070309020205020404" pitchFamily="49" charset="0"/>
              </a:rPr>
              <a:t>predicate</a:t>
            </a:r>
            <a:r>
              <a:rPr lang="hu-HU" sz="1800" dirty="0">
                <a:latin typeface="Courier New" panose="02070309020205020404" pitchFamily="49" charset="0"/>
                <a:cs typeface="Courier New" panose="02070309020205020404" pitchFamily="49" charset="0"/>
              </a:rPr>
              <a:t>)</a:t>
            </a:r>
          </a:p>
          <a:p>
            <a:r>
              <a:rPr lang="hu-HU" dirty="0" err="1"/>
              <a:t>Find</a:t>
            </a:r>
            <a:r>
              <a:rPr lang="hu-HU" dirty="0"/>
              <a:t>&lt;T&gt; is </a:t>
            </a:r>
            <a:r>
              <a:rPr lang="hu-HU" dirty="0" err="1"/>
              <a:t>expected</a:t>
            </a:r>
            <a:r>
              <a:rPr lang="hu-HU" dirty="0"/>
              <a:t> </a:t>
            </a:r>
            <a:r>
              <a:rPr lang="hu-HU" dirty="0" err="1"/>
              <a:t>to</a:t>
            </a:r>
            <a:r>
              <a:rPr lang="hu-HU" dirty="0"/>
              <a:t> </a:t>
            </a:r>
            <a:r>
              <a:rPr lang="hu-HU" dirty="0" err="1"/>
              <a:t>return</a:t>
            </a:r>
            <a:r>
              <a:rPr lang="hu-HU" dirty="0"/>
              <a:t> a non-null </a:t>
            </a:r>
            <a:r>
              <a:rPr lang="hu-HU" dirty="0" err="1"/>
              <a:t>value</a:t>
            </a:r>
            <a:r>
              <a:rPr lang="hu-HU" dirty="0"/>
              <a:t>, </a:t>
            </a:r>
            <a:r>
              <a:rPr lang="hu-HU" dirty="0" err="1"/>
              <a:t>but</a:t>
            </a:r>
            <a:r>
              <a:rPr lang="hu-HU" dirty="0"/>
              <a:t> </a:t>
            </a:r>
            <a:r>
              <a:rPr lang="hu-HU" dirty="0" err="1"/>
              <a:t>it</a:t>
            </a:r>
            <a:r>
              <a:rPr lang="hu-HU" dirty="0"/>
              <a:t> </a:t>
            </a:r>
            <a:r>
              <a:rPr lang="hu-HU" dirty="0" err="1"/>
              <a:t>may</a:t>
            </a:r>
            <a:r>
              <a:rPr lang="hu-HU" dirty="0"/>
              <a:t> </a:t>
            </a:r>
            <a:r>
              <a:rPr lang="hu-HU" dirty="0" err="1"/>
              <a:t>return</a:t>
            </a:r>
            <a:r>
              <a:rPr lang="hu-HU" dirty="0"/>
              <a:t> null </a:t>
            </a:r>
            <a:r>
              <a:rPr lang="hu-HU" dirty="0" err="1"/>
              <a:t>if</a:t>
            </a:r>
            <a:r>
              <a:rPr lang="hu-HU" dirty="0"/>
              <a:t> </a:t>
            </a:r>
            <a:r>
              <a:rPr lang="hu-HU" dirty="0" err="1"/>
              <a:t>there’s</a:t>
            </a:r>
            <a:r>
              <a:rPr lang="hu-HU" dirty="0"/>
              <a:t> no </a:t>
            </a:r>
            <a:r>
              <a:rPr lang="hu-HU" dirty="0" err="1"/>
              <a:t>matching</a:t>
            </a:r>
            <a:r>
              <a:rPr lang="hu-HU" dirty="0"/>
              <a:t> </a:t>
            </a:r>
            <a:r>
              <a:rPr lang="hu-HU" dirty="0" err="1"/>
              <a:t>element</a:t>
            </a:r>
            <a:r>
              <a:rPr lang="hu-HU" dirty="0"/>
              <a:t> </a:t>
            </a:r>
            <a:r>
              <a:rPr lang="hu-HU" dirty="0" err="1"/>
              <a:t>to</a:t>
            </a:r>
            <a:r>
              <a:rPr lang="hu-HU" dirty="0"/>
              <a:t> „</a:t>
            </a:r>
            <a:r>
              <a:rPr lang="hu-HU" dirty="0" err="1"/>
              <a:t>predicate</a:t>
            </a:r>
            <a:r>
              <a:rPr lang="hu-HU" dirty="0"/>
              <a:t>” in „</a:t>
            </a:r>
            <a:r>
              <a:rPr lang="hu-HU" dirty="0" err="1"/>
              <a:t>sequence</a:t>
            </a:r>
            <a:r>
              <a:rPr lang="hu-HU" dirty="0"/>
              <a:t>”.</a:t>
            </a:r>
          </a:p>
          <a:p>
            <a:r>
              <a:rPr lang="hu-HU" dirty="0" err="1"/>
              <a:t>Changing</a:t>
            </a:r>
            <a:r>
              <a:rPr lang="hu-HU" dirty="0"/>
              <a:t> </a:t>
            </a:r>
            <a:r>
              <a:rPr lang="hu-HU" dirty="0" err="1"/>
              <a:t>return</a:t>
            </a:r>
            <a:r>
              <a:rPr lang="hu-HU" dirty="0"/>
              <a:t> </a:t>
            </a:r>
            <a:r>
              <a:rPr lang="hu-HU" dirty="0" err="1"/>
              <a:t>type</a:t>
            </a:r>
            <a:r>
              <a:rPr lang="hu-HU" dirty="0"/>
              <a:t> </a:t>
            </a:r>
            <a:r>
              <a:rPr lang="hu-HU" dirty="0" err="1"/>
              <a:t>from</a:t>
            </a:r>
            <a:r>
              <a:rPr lang="hu-HU" dirty="0"/>
              <a:t> T </a:t>
            </a:r>
            <a:r>
              <a:rPr lang="hu-HU" dirty="0" err="1"/>
              <a:t>to</a:t>
            </a:r>
            <a:r>
              <a:rPr lang="hu-HU" dirty="0"/>
              <a:t> T? </a:t>
            </a:r>
            <a:r>
              <a:rPr lang="hu-HU" dirty="0" err="1"/>
              <a:t>may</a:t>
            </a:r>
            <a:r>
              <a:rPr lang="hu-HU" dirty="0"/>
              <a:t> </a:t>
            </a:r>
            <a:r>
              <a:rPr lang="hu-HU" dirty="0" err="1"/>
              <a:t>result</a:t>
            </a:r>
            <a:r>
              <a:rPr lang="hu-HU" dirty="0"/>
              <a:t> in a </a:t>
            </a:r>
            <a:r>
              <a:rPr lang="hu-HU" dirty="0" err="1"/>
              <a:t>different</a:t>
            </a:r>
            <a:r>
              <a:rPr lang="hu-HU" dirty="0"/>
              <a:t> </a:t>
            </a:r>
            <a:r>
              <a:rPr lang="hu-HU" dirty="0" err="1"/>
              <a:t>behavior</a:t>
            </a:r>
            <a:r>
              <a:rPr lang="hu-HU" dirty="0"/>
              <a:t> </a:t>
            </a:r>
            <a:r>
              <a:rPr lang="hu-HU" dirty="0" err="1"/>
              <a:t>for</a:t>
            </a:r>
            <a:r>
              <a:rPr lang="hu-HU" dirty="0"/>
              <a:t> </a:t>
            </a:r>
            <a:r>
              <a:rPr lang="hu-HU" dirty="0" err="1"/>
              <a:t>value-types</a:t>
            </a:r>
            <a:r>
              <a:rPr lang="hu-HU" dirty="0"/>
              <a:t> and </a:t>
            </a:r>
            <a:r>
              <a:rPr lang="hu-HU" dirty="0" err="1"/>
              <a:t>reference-types</a:t>
            </a:r>
            <a:endParaRPr lang="hu-HU" dirty="0"/>
          </a:p>
          <a:p>
            <a:pPr lvl="1"/>
            <a:r>
              <a:rPr lang="hu-HU" dirty="0" err="1"/>
              <a:t>If</a:t>
            </a:r>
            <a:r>
              <a:rPr lang="hu-HU" dirty="0"/>
              <a:t> T is </a:t>
            </a:r>
            <a:r>
              <a:rPr lang="hu-HU" dirty="0" err="1"/>
              <a:t>reference</a:t>
            </a:r>
            <a:r>
              <a:rPr lang="hu-HU" dirty="0"/>
              <a:t> </a:t>
            </a:r>
            <a:r>
              <a:rPr lang="hu-HU" dirty="0" err="1"/>
              <a:t>type</a:t>
            </a:r>
            <a:r>
              <a:rPr lang="hu-HU" dirty="0"/>
              <a:t>, T? </a:t>
            </a:r>
            <a:r>
              <a:rPr lang="hu-HU" dirty="0" err="1"/>
              <a:t>would</a:t>
            </a:r>
            <a:r>
              <a:rPr lang="hu-HU" dirty="0"/>
              <a:t> </a:t>
            </a:r>
            <a:r>
              <a:rPr lang="hu-HU" dirty="0" err="1"/>
              <a:t>mean</a:t>
            </a:r>
            <a:r>
              <a:rPr lang="hu-HU" dirty="0"/>
              <a:t> </a:t>
            </a:r>
            <a:r>
              <a:rPr lang="hu-HU" dirty="0" err="1"/>
              <a:t>the</a:t>
            </a:r>
            <a:r>
              <a:rPr lang="hu-HU" dirty="0"/>
              <a:t> </a:t>
            </a:r>
            <a:r>
              <a:rPr lang="hu-HU" dirty="0" err="1"/>
              <a:t>corresponding</a:t>
            </a:r>
            <a:r>
              <a:rPr lang="hu-HU" dirty="0"/>
              <a:t> </a:t>
            </a:r>
            <a:r>
              <a:rPr lang="hu-HU" dirty="0" err="1"/>
              <a:t>nullable</a:t>
            </a:r>
            <a:r>
              <a:rPr lang="hu-HU" dirty="0"/>
              <a:t> </a:t>
            </a:r>
            <a:r>
              <a:rPr lang="hu-HU" dirty="0" err="1"/>
              <a:t>reference</a:t>
            </a:r>
            <a:r>
              <a:rPr lang="hu-HU" dirty="0"/>
              <a:t> </a:t>
            </a:r>
            <a:r>
              <a:rPr lang="hu-HU" dirty="0" err="1"/>
              <a:t>type</a:t>
            </a:r>
            <a:r>
              <a:rPr lang="hu-HU" dirty="0"/>
              <a:t>, T?</a:t>
            </a:r>
          </a:p>
          <a:p>
            <a:pPr lvl="1"/>
            <a:r>
              <a:rPr lang="hu-HU" dirty="0" err="1"/>
              <a:t>If</a:t>
            </a:r>
            <a:r>
              <a:rPr lang="hu-HU" dirty="0"/>
              <a:t> T is </a:t>
            </a:r>
            <a:r>
              <a:rPr lang="hu-HU" dirty="0" err="1"/>
              <a:t>value-type</a:t>
            </a:r>
            <a:r>
              <a:rPr lang="hu-HU" dirty="0"/>
              <a:t>, T? </a:t>
            </a:r>
            <a:r>
              <a:rPr lang="hu-HU" dirty="0" err="1"/>
              <a:t>would</a:t>
            </a:r>
            <a:r>
              <a:rPr lang="hu-HU" dirty="0"/>
              <a:t> </a:t>
            </a:r>
            <a:r>
              <a:rPr lang="hu-HU" dirty="0" err="1"/>
              <a:t>mean</a:t>
            </a:r>
            <a:r>
              <a:rPr lang="hu-HU" dirty="0"/>
              <a:t> </a:t>
            </a:r>
            <a:r>
              <a:rPr lang="hu-HU" dirty="0" err="1"/>
              <a:t>the</a:t>
            </a:r>
            <a:r>
              <a:rPr lang="hu-HU" dirty="0"/>
              <a:t> </a:t>
            </a:r>
            <a:r>
              <a:rPr lang="hu-HU" dirty="0" err="1"/>
              <a:t>corresponding</a:t>
            </a:r>
            <a:r>
              <a:rPr lang="hu-HU" dirty="0"/>
              <a:t> </a:t>
            </a:r>
            <a:r>
              <a:rPr lang="hu-HU" dirty="0" err="1"/>
              <a:t>nullable</a:t>
            </a:r>
            <a:r>
              <a:rPr lang="hu-HU" dirty="0"/>
              <a:t> </a:t>
            </a:r>
            <a:r>
              <a:rPr lang="hu-HU" dirty="0" err="1"/>
              <a:t>value-type</a:t>
            </a:r>
            <a:r>
              <a:rPr lang="hu-HU" dirty="0"/>
              <a:t>, </a:t>
            </a:r>
            <a:r>
              <a:rPr lang="hu-HU" dirty="0" err="1"/>
              <a:t>Nullable</a:t>
            </a:r>
            <a:r>
              <a:rPr lang="hu-HU" dirty="0"/>
              <a:t>&lt;T&gt;</a:t>
            </a:r>
          </a:p>
          <a:p>
            <a:pPr marL="0" indent="0">
              <a:buNone/>
            </a:pPr>
            <a:endParaRPr lang="en-US" dirty="0"/>
          </a:p>
        </p:txBody>
      </p:sp>
    </p:spTree>
    <p:extLst>
      <p:ext uri="{BB962C8B-B14F-4D97-AF65-F5344CB8AC3E}">
        <p14:creationId xmlns:p14="http://schemas.microsoft.com/office/powerpoint/2010/main" val="35337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B0E1-1AFD-57A4-4346-A63595221015}"/>
              </a:ext>
            </a:extLst>
          </p:cNvPr>
          <p:cNvSpPr>
            <a:spLocks noGrp="1"/>
          </p:cNvSpPr>
          <p:nvPr>
            <p:ph type="title"/>
          </p:nvPr>
        </p:nvSpPr>
        <p:spPr/>
        <p:txBody>
          <a:bodyPr>
            <a:normAutofit/>
          </a:bodyPr>
          <a:lstStyle/>
          <a:p>
            <a:r>
              <a:rPr lang="hu-HU" kern="1200" dirty="0" err="1">
                <a:solidFill>
                  <a:srgbClr val="972F57"/>
                </a:solidFill>
                <a:effectLst/>
                <a:latin typeface="Cambria" panose="02040503050406030204" pitchFamily="18" charset="0"/>
                <a:ea typeface="+mj-ea"/>
                <a:cs typeface="+mj-cs"/>
              </a:rPr>
              <a:t>Nullable</a:t>
            </a:r>
            <a:r>
              <a:rPr lang="hu-HU" kern="1200" dirty="0">
                <a:solidFill>
                  <a:srgbClr val="972F57"/>
                </a:solidFill>
                <a:effectLst/>
                <a:latin typeface="Cambria" panose="02040503050406030204" pitchFamily="18" charset="0"/>
                <a:ea typeface="+mj-ea"/>
                <a:cs typeface="+mj-cs"/>
              </a:rPr>
              <a:t> </a:t>
            </a:r>
            <a:r>
              <a:rPr lang="hu-HU" kern="1200" dirty="0" err="1">
                <a:solidFill>
                  <a:srgbClr val="972F57"/>
                </a:solidFill>
                <a:effectLst/>
                <a:latin typeface="Cambria" panose="02040503050406030204" pitchFamily="18" charset="0"/>
                <a:ea typeface="+mj-ea"/>
                <a:cs typeface="+mj-cs"/>
              </a:rPr>
              <a:t>annotation</a:t>
            </a:r>
            <a:r>
              <a:rPr lang="hu-HU" kern="1200" dirty="0">
                <a:solidFill>
                  <a:srgbClr val="972F57"/>
                </a:solidFill>
                <a:effectLst/>
                <a:latin typeface="Cambria" panose="02040503050406030204" pitchFamily="18" charset="0"/>
                <a:ea typeface="+mj-ea"/>
                <a:cs typeface="+mj-cs"/>
              </a:rPr>
              <a:t> context</a:t>
            </a:r>
            <a:br>
              <a:rPr lang="hu-HU" kern="1200" dirty="0">
                <a:solidFill>
                  <a:srgbClr val="972F57"/>
                </a:solidFill>
                <a:effectLst/>
                <a:latin typeface="Cambria" panose="02040503050406030204" pitchFamily="18" charset="0"/>
                <a:ea typeface="+mj-ea"/>
                <a:cs typeface="+mj-cs"/>
              </a:rPr>
            </a:br>
            <a:r>
              <a:rPr lang="hu-HU" kern="1200" dirty="0" err="1">
                <a:solidFill>
                  <a:srgbClr val="972F57"/>
                </a:solidFill>
                <a:effectLst/>
                <a:latin typeface="Cambria" panose="02040503050406030204" pitchFamily="18" charset="0"/>
                <a:ea typeface="+mj-ea"/>
                <a:cs typeface="+mj-cs"/>
              </a:rPr>
              <a:t>MaybeNull</a:t>
            </a:r>
            <a:endParaRPr lang="en-US" dirty="0"/>
          </a:p>
        </p:txBody>
      </p:sp>
      <p:sp>
        <p:nvSpPr>
          <p:cNvPr id="3" name="Content Placeholder 2">
            <a:extLst>
              <a:ext uri="{FF2B5EF4-FFF2-40B4-BE49-F238E27FC236}">
                <a16:creationId xmlns:a16="http://schemas.microsoft.com/office/drawing/2014/main" id="{033A0287-B3E8-322B-3929-4F295D8D5A1A}"/>
              </a:ext>
            </a:extLst>
          </p:cNvPr>
          <p:cNvSpPr>
            <a:spLocks noGrp="1"/>
          </p:cNvSpPr>
          <p:nvPr>
            <p:ph idx="1"/>
          </p:nvPr>
        </p:nvSpPr>
        <p:spPr/>
        <p:txBody>
          <a:bodyPr>
            <a:normAutofit fontScale="77500" lnSpcReduction="20000"/>
          </a:bodyPr>
          <a:lstStyle/>
          <a:p>
            <a:pPr marL="0" indent="0">
              <a:buNone/>
            </a:pPr>
            <a:r>
              <a:rPr lang="hu-HU" dirty="0" err="1"/>
              <a:t>Bad</a:t>
            </a:r>
            <a:r>
              <a:rPr lang="hu-HU" dirty="0"/>
              <a:t> </a:t>
            </a:r>
            <a:r>
              <a:rPr lang="hu-HU" dirty="0" err="1"/>
              <a:t>code</a:t>
            </a:r>
            <a:r>
              <a:rPr lang="hu-HU" dirty="0"/>
              <a:t> </a:t>
            </a:r>
            <a:r>
              <a:rPr lang="hu-HU" dirty="0" err="1"/>
              <a:t>example</a:t>
            </a:r>
            <a:r>
              <a:rPr lang="hu-HU" dirty="0"/>
              <a:t>:</a:t>
            </a:r>
          </a:p>
          <a:p>
            <a:pPr marL="0" indent="0">
              <a:buNone/>
            </a:pPr>
            <a:r>
              <a:rPr lang="en-US" sz="1700" dirty="0">
                <a:latin typeface="Courier New" panose="02070309020205020404" pitchFamily="49" charset="0"/>
                <a:cs typeface="Courier New" panose="02070309020205020404" pitchFamily="49" charset="0"/>
              </a:rPr>
              <a:t>public T Find&lt;T&gt;(</a:t>
            </a:r>
            <a:r>
              <a:rPr lang="en-US" sz="1700" dirty="0" err="1">
                <a:latin typeface="Courier New" panose="02070309020205020404" pitchFamily="49" charset="0"/>
                <a:cs typeface="Courier New" panose="02070309020205020404" pitchFamily="49" charset="0"/>
              </a:rPr>
              <a:t>IEnumerable</a:t>
            </a:r>
            <a:r>
              <a:rPr lang="en-US" sz="1700" dirty="0">
                <a:latin typeface="Courier New" panose="02070309020205020404" pitchFamily="49" charset="0"/>
                <a:cs typeface="Courier New" panose="02070309020205020404" pitchFamily="49" charset="0"/>
              </a:rPr>
              <a:t>&lt;T&gt; sequence, </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&lt;T, bool&gt; predicate) {</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a:t>
            </a:r>
            <a:br>
              <a:rPr lang="hu-HU" sz="1700" dirty="0">
                <a:latin typeface="Courier New" panose="02070309020205020404" pitchFamily="49" charset="0"/>
                <a:cs typeface="Courier New" panose="02070309020205020404" pitchFamily="49" charset="0"/>
              </a:rPr>
            </a:br>
            <a:r>
              <a:rPr lang="hu-HU" sz="1700" dirty="0">
                <a:latin typeface="Courier New" panose="02070309020205020404" pitchFamily="49" charset="0"/>
                <a:cs typeface="Courier New" panose="02070309020205020404" pitchFamily="49" charset="0"/>
              </a:rPr>
              <a:t>    </a:t>
            </a:r>
            <a:r>
              <a:rPr lang="en-US" sz="1700" dirty="0">
                <a:latin typeface="Courier New" panose="02070309020205020404" pitchFamily="49" charset="0"/>
                <a:cs typeface="Courier New" panose="02070309020205020404" pitchFamily="49" charset="0"/>
              </a:rPr>
              <a:t>foreach (var item in sequence) {</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if (predicate(item))</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return item;</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a:t>
            </a:r>
            <a:br>
              <a:rPr lang="hu-HU" sz="1700" dirty="0">
                <a:latin typeface="Courier New" panose="02070309020205020404" pitchFamily="49" charset="0"/>
                <a:cs typeface="Courier New" panose="02070309020205020404" pitchFamily="49" charset="0"/>
              </a:rPr>
            </a:br>
            <a:r>
              <a:rPr lang="hu-HU" sz="1700" dirty="0">
                <a:latin typeface="Courier New" panose="02070309020205020404" pitchFamily="49" charset="0"/>
                <a:cs typeface="Courier New" panose="02070309020205020404" pitchFamily="49" charset="0"/>
              </a:rPr>
              <a:t>    </a:t>
            </a:r>
            <a:r>
              <a:rPr lang="en-US" sz="1700" dirty="0">
                <a:solidFill>
                  <a:srgbClr val="00B0F0"/>
                </a:solidFill>
                <a:latin typeface="Courier New" panose="02070309020205020404" pitchFamily="49" charset="0"/>
                <a:cs typeface="Courier New" panose="02070309020205020404" pitchFamily="49" charset="0"/>
              </a:rPr>
              <a:t>//Enforced suppression of a possible null return</a:t>
            </a:r>
            <a:br>
              <a:rPr lang="hu-HU" sz="1700" dirty="0">
                <a:solidFill>
                  <a:srgbClr val="00B0F0"/>
                </a:solidFill>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return default</a:t>
            </a:r>
            <a:r>
              <a:rPr lang="en-US" sz="1700" dirty="0">
                <a:highlight>
                  <a:srgbClr val="FFFF00"/>
                </a:highlight>
                <a:latin typeface="Courier New" panose="02070309020205020404" pitchFamily="49" charset="0"/>
                <a:cs typeface="Courier New" panose="02070309020205020404" pitchFamily="49" charset="0"/>
              </a:rPr>
              <a:t>!</a:t>
            </a:r>
            <a:r>
              <a:rPr lang="en-US" sz="1700" dirty="0">
                <a:latin typeface="Courier New" panose="02070309020205020404" pitchFamily="49" charset="0"/>
                <a:cs typeface="Courier New" panose="02070309020205020404" pitchFamily="49" charset="0"/>
              </a:rPr>
              <a:t>;</a:t>
            </a:r>
            <a:br>
              <a:rPr lang="hu-HU"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a:t>
            </a:r>
            <a:endParaRPr lang="hu-HU" sz="1700" dirty="0">
              <a:latin typeface="Courier New" panose="02070309020205020404" pitchFamily="49" charset="0"/>
              <a:cs typeface="Courier New" panose="02070309020205020404" pitchFamily="49" charset="0"/>
            </a:endParaRPr>
          </a:p>
          <a:p>
            <a:pPr marL="0" indent="0">
              <a:buNone/>
            </a:pPr>
            <a:r>
              <a:rPr lang="hu-HU" dirty="0"/>
              <a:t>Good </a:t>
            </a:r>
            <a:r>
              <a:rPr lang="hu-HU" dirty="0" err="1"/>
              <a:t>code</a:t>
            </a:r>
            <a:r>
              <a:rPr lang="hu-HU" dirty="0"/>
              <a:t> </a:t>
            </a:r>
            <a:r>
              <a:rPr lang="hu-HU" dirty="0" err="1"/>
              <a:t>example</a:t>
            </a:r>
            <a:r>
              <a:rPr lang="hu-HU" dirty="0"/>
              <a:t>:</a:t>
            </a:r>
            <a:endParaRPr lang="hu-HU" dirty="0">
              <a:latin typeface="Courier New" panose="02070309020205020404" pitchFamily="49" charset="0"/>
              <a:cs typeface="Courier New" panose="02070309020205020404" pitchFamily="49" charset="0"/>
            </a:endParaRPr>
          </a:p>
          <a:p>
            <a:pPr marL="0" indent="0">
              <a:buNone/>
            </a:pP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return</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MaybeNull</a:t>
            </a:r>
            <a:r>
              <a:rPr lang="hu-HU" sz="1800" dirty="0">
                <a:latin typeface="Courier New" panose="02070309020205020404" pitchFamily="49" charset="0"/>
                <a:cs typeface="Courier New" panose="02070309020205020404" pitchFamily="49" charset="0"/>
              </a:rPr>
              <a:t>]</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public T Find&lt;T&gt;(</a:t>
            </a:r>
            <a:r>
              <a:rPr lang="en-US" sz="1800" dirty="0" err="1">
                <a:latin typeface="Courier New" panose="02070309020205020404" pitchFamily="49" charset="0"/>
                <a:cs typeface="Courier New" panose="02070309020205020404" pitchFamily="49" charset="0"/>
              </a:rPr>
              <a:t>IEnumerable</a:t>
            </a:r>
            <a:r>
              <a:rPr lang="en-US" sz="1800" dirty="0">
                <a:latin typeface="Courier New" panose="02070309020205020404" pitchFamily="49" charset="0"/>
                <a:cs typeface="Courier New" panose="02070309020205020404" pitchFamily="49" charset="0"/>
              </a:rPr>
              <a:t>&lt;T&gt; sequence, </a:t>
            </a:r>
            <a:r>
              <a:rPr lang="en-US" sz="1800" dirty="0" err="1">
                <a:latin typeface="Courier New" panose="02070309020205020404" pitchFamily="49" charset="0"/>
                <a:cs typeface="Courier New" panose="02070309020205020404" pitchFamily="49" charset="0"/>
              </a:rPr>
              <a:t>Func</a:t>
            </a:r>
            <a:r>
              <a:rPr lang="en-US" sz="1800" dirty="0">
                <a:latin typeface="Courier New" panose="02070309020205020404" pitchFamily="49" charset="0"/>
                <a:cs typeface="Courier New" panose="02070309020205020404" pitchFamily="49" charset="0"/>
              </a:rPr>
              <a:t>&lt;T, bool&gt; predicate) {</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foreach (var item in sequence) {</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if (predicate(item))</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return item;</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return default;</a:t>
            </a:r>
            <a:br>
              <a:rPr lang="hu-HU"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a:t>
            </a:r>
            <a:endParaRPr lang="hu-HU" sz="1800" dirty="0">
              <a:latin typeface="Courier New" panose="02070309020205020404" pitchFamily="49" charset="0"/>
              <a:cs typeface="Courier New" panose="02070309020205020404" pitchFamily="49" charset="0"/>
            </a:endParaRPr>
          </a:p>
          <a:p>
            <a:pPr marL="0" indent="0">
              <a:buNone/>
            </a:pPr>
            <a:endParaRPr lang="hu-HU" sz="1800" dirty="0"/>
          </a:p>
        </p:txBody>
      </p:sp>
    </p:spTree>
    <p:extLst>
      <p:ext uri="{BB962C8B-B14F-4D97-AF65-F5344CB8AC3E}">
        <p14:creationId xmlns:p14="http://schemas.microsoft.com/office/powerpoint/2010/main" val="147812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E39B-4352-F5E1-A6CB-8693217121EC}"/>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NotNull</a:t>
            </a:r>
            <a:endParaRPr lang="en-US" dirty="0"/>
          </a:p>
        </p:txBody>
      </p:sp>
      <p:sp>
        <p:nvSpPr>
          <p:cNvPr id="3" name="Content Placeholder 2">
            <a:extLst>
              <a:ext uri="{FF2B5EF4-FFF2-40B4-BE49-F238E27FC236}">
                <a16:creationId xmlns:a16="http://schemas.microsoft.com/office/drawing/2014/main" id="{F12DF4E8-39CD-C3CA-E7CB-45B047AC14A1}"/>
              </a:ext>
            </a:extLst>
          </p:cNvPr>
          <p:cNvSpPr>
            <a:spLocks noGrp="1"/>
          </p:cNvSpPr>
          <p:nvPr>
            <p:ph idx="1"/>
          </p:nvPr>
        </p:nvSpPr>
        <p:spPr/>
        <p:txBody>
          <a:bodyPr>
            <a:normAutofit/>
          </a:bodyPr>
          <a:lstStyle/>
          <a:p>
            <a:r>
              <a:rPr lang="en-US" dirty="0"/>
              <a:t>A nullable parameter, field, property, or return value will never be null.</a:t>
            </a:r>
            <a:endParaRPr lang="hu-HU" dirty="0"/>
          </a:p>
          <a:p>
            <a:r>
              <a:rPr lang="hu-HU" dirty="0" err="1"/>
              <a:t>When</a:t>
            </a:r>
            <a:r>
              <a:rPr lang="hu-HU" dirty="0"/>
              <a:t> </a:t>
            </a:r>
            <a:r>
              <a:rPr lang="hu-HU" dirty="0" err="1"/>
              <a:t>the</a:t>
            </a:r>
            <a:r>
              <a:rPr lang="hu-HU" dirty="0"/>
              <a:t> </a:t>
            </a:r>
            <a:r>
              <a:rPr lang="hu-HU" dirty="0" err="1"/>
              <a:t>method</a:t>
            </a:r>
            <a:r>
              <a:rPr lang="hu-HU" dirty="0"/>
              <a:t> </a:t>
            </a:r>
            <a:r>
              <a:rPr lang="hu-HU" dirty="0" err="1"/>
              <a:t>returns</a:t>
            </a:r>
            <a:r>
              <a:rPr lang="hu-HU" dirty="0"/>
              <a:t> </a:t>
            </a:r>
            <a:r>
              <a:rPr lang="hu-HU" dirty="0" err="1"/>
              <a:t>gracefully</a:t>
            </a:r>
            <a:r>
              <a:rPr lang="hu-HU" dirty="0"/>
              <a:t>, </a:t>
            </a:r>
            <a:r>
              <a:rPr lang="hu-HU" dirty="0" err="1"/>
              <a:t>it</a:t>
            </a:r>
            <a:r>
              <a:rPr lang="hu-HU" dirty="0"/>
              <a:t> is </a:t>
            </a:r>
            <a:r>
              <a:rPr lang="hu-HU" dirty="0" err="1"/>
              <a:t>ensured</a:t>
            </a:r>
            <a:r>
              <a:rPr lang="hu-HU" dirty="0"/>
              <a:t> </a:t>
            </a:r>
            <a:r>
              <a:rPr lang="hu-HU" dirty="0" err="1"/>
              <a:t>that</a:t>
            </a:r>
            <a:r>
              <a:rPr lang="hu-HU" dirty="0"/>
              <a:t> </a:t>
            </a:r>
            <a:r>
              <a:rPr lang="hu-HU" dirty="0" err="1"/>
              <a:t>the</a:t>
            </a:r>
            <a:r>
              <a:rPr lang="hu-HU" dirty="0"/>
              <a:t> </a:t>
            </a:r>
            <a:r>
              <a:rPr lang="hu-HU" dirty="0" err="1"/>
              <a:t>annotated</a:t>
            </a:r>
            <a:r>
              <a:rPr lang="hu-HU" dirty="0"/>
              <a:t> </a:t>
            </a:r>
            <a:r>
              <a:rPr lang="hu-HU" dirty="0" err="1"/>
              <a:t>value</a:t>
            </a:r>
            <a:r>
              <a:rPr lang="hu-HU" dirty="0"/>
              <a:t> is </a:t>
            </a:r>
            <a:r>
              <a:rPr lang="hu-HU" dirty="0" err="1"/>
              <a:t>not</a:t>
            </a:r>
            <a:r>
              <a:rPr lang="hu-HU"/>
              <a:t> null.</a:t>
            </a:r>
            <a:endParaRPr lang="hu-HU" dirty="0"/>
          </a:p>
          <a:p>
            <a:pPr marL="0" indent="0">
              <a:buNone/>
            </a:pPr>
            <a:r>
              <a:rPr lang="en-US" sz="1400" dirty="0">
                <a:latin typeface="Courier New" panose="02070309020205020404" pitchFamily="49" charset="0"/>
                <a:cs typeface="Courier New" panose="02070309020205020404" pitchFamily="49" charset="0"/>
              </a:rPr>
              <a:t>public static void </a:t>
            </a:r>
            <a:r>
              <a:rPr lang="en-US" sz="1400" dirty="0" err="1">
                <a:latin typeface="Courier New" panose="02070309020205020404" pitchFamily="49" charset="0"/>
                <a:cs typeface="Courier New" panose="02070309020205020404" pitchFamily="49" charset="0"/>
              </a:rPr>
              <a:t>LogMessage</a:t>
            </a:r>
            <a:r>
              <a:rPr lang="en-US" sz="1400" dirty="0">
                <a:latin typeface="Courier New" panose="02070309020205020404" pitchFamily="49" charset="0"/>
                <a:cs typeface="Courier New" panose="02070309020205020404" pitchFamily="49" charset="0"/>
              </a:rPr>
              <a:t>(string? message)</a:t>
            </a:r>
            <a:r>
              <a:rPr lang="hu-HU"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ThrowWhenNull</a:t>
            </a:r>
            <a:r>
              <a:rPr lang="en-US" sz="1400" dirty="0">
                <a:latin typeface="Courier New" panose="02070309020205020404" pitchFamily="49" charset="0"/>
                <a:cs typeface="Courier New" panose="02070309020205020404" pitchFamily="49" charset="0"/>
              </a:rPr>
              <a:t>(message, $"{</a:t>
            </a:r>
            <a:r>
              <a:rPr lang="en-US" sz="1400" dirty="0" err="1">
                <a:latin typeface="Courier New" panose="02070309020205020404" pitchFamily="49" charset="0"/>
                <a:cs typeface="Courier New" panose="02070309020205020404" pitchFamily="49" charset="0"/>
              </a:rPr>
              <a:t>nameof</a:t>
            </a:r>
            <a:r>
              <a:rPr lang="en-US" sz="1400" dirty="0">
                <a:latin typeface="Courier New" panose="02070309020205020404" pitchFamily="49" charset="0"/>
                <a:cs typeface="Courier New" panose="02070309020205020404" pitchFamily="49" charset="0"/>
              </a:rPr>
              <a:t>(message)} must not be null");</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a:solidFill>
                  <a:srgbClr val="00B0F0"/>
                </a:solidFill>
                <a:latin typeface="Courier New" panose="02070309020205020404" pitchFamily="49" charset="0"/>
                <a:cs typeface="Courier New" panose="02070309020205020404" pitchFamily="49" charset="0"/>
              </a:rPr>
              <a:t>//Let the compiler know that message is not null beyond this point</a:t>
            </a:r>
            <a:r>
              <a:rPr lang="en-US" sz="1400" dirty="0">
                <a:latin typeface="Courier New" panose="02070309020205020404" pitchFamily="49" charset="0"/>
                <a:cs typeface="Courier New" panose="02070309020205020404" pitchFamily="49" charset="0"/>
              </a:rPr>
              <a:t>	</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Console.WriteLine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message.Length</a:t>
            </a:r>
            <a:r>
              <a:rPr lang="en-US" sz="1400" dirty="0">
                <a:latin typeface="Courier New" panose="02070309020205020404" pitchFamily="49" charset="0"/>
                <a:cs typeface="Courier New" panose="02070309020205020404" pitchFamily="49" charset="0"/>
              </a:rPr>
              <a:t>);</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br>
              <a:rPr lang="hu-HU" sz="1400" dirty="0">
                <a:latin typeface="Courier New" panose="02070309020205020404" pitchFamily="49" charset="0"/>
                <a:cs typeface="Courier New" panose="02070309020205020404" pitchFamily="49" charset="0"/>
              </a:rPr>
            </a:b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public static void </a:t>
            </a:r>
            <a:r>
              <a:rPr lang="en-US" sz="1400" dirty="0" err="1">
                <a:latin typeface="Courier New" panose="02070309020205020404" pitchFamily="49" charset="0"/>
                <a:cs typeface="Courier New" panose="02070309020205020404" pitchFamily="49" charset="0"/>
              </a:rPr>
              <a:t>ThrowWhenNull</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NotNull</a:t>
            </a:r>
            <a:r>
              <a:rPr lang="en-US" sz="1400" dirty="0">
                <a:latin typeface="Courier New" panose="02070309020205020404" pitchFamily="49" charset="0"/>
                <a:cs typeface="Courier New" panose="02070309020205020404" pitchFamily="49" charset="0"/>
              </a:rPr>
              <a:t>] object? value, string </a:t>
            </a:r>
            <a:r>
              <a:rPr lang="en-US" sz="1400" dirty="0" err="1">
                <a:latin typeface="Courier New" panose="02070309020205020404" pitchFamily="49" charset="0"/>
                <a:cs typeface="Courier New" panose="02070309020205020404" pitchFamily="49" charset="0"/>
              </a:rPr>
              <a:t>valueExpression</a:t>
            </a:r>
            <a:r>
              <a:rPr lang="en-US" sz="1400" dirty="0">
                <a:latin typeface="Courier New" panose="02070309020205020404" pitchFamily="49" charset="0"/>
                <a:cs typeface="Courier New" panose="02070309020205020404" pitchFamily="49" charset="0"/>
              </a:rPr>
              <a:t> = "")</a:t>
            </a:r>
            <a:r>
              <a:rPr lang="hu-HU"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_ = value ?? throw new </a:t>
            </a:r>
            <a:r>
              <a:rPr lang="en-US" sz="1400" dirty="0" err="1">
                <a:latin typeface="Courier New" panose="02070309020205020404" pitchFamily="49" charset="0"/>
                <a:cs typeface="Courier New" panose="02070309020205020404" pitchFamily="49" charset="0"/>
              </a:rPr>
              <a:t>ArgumentNullException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nameof</a:t>
            </a:r>
            <a:r>
              <a:rPr lang="en-US" sz="1400" dirty="0">
                <a:latin typeface="Courier New" panose="02070309020205020404" pitchFamily="49" charset="0"/>
                <a:cs typeface="Courier New" panose="02070309020205020404" pitchFamily="49" charset="0"/>
              </a:rPr>
              <a:t>(value), </a:t>
            </a:r>
            <a:r>
              <a:rPr lang="en-US" sz="1400" dirty="0" err="1">
                <a:latin typeface="Courier New" panose="02070309020205020404" pitchFamily="49" charset="0"/>
                <a:cs typeface="Courier New" panose="02070309020205020404" pitchFamily="49" charset="0"/>
              </a:rPr>
              <a:t>valueExpression</a:t>
            </a:r>
            <a:r>
              <a:rPr lang="en-US" sz="1400" dirty="0">
                <a:latin typeface="Courier New" panose="02070309020205020404" pitchFamily="49" charset="0"/>
                <a:cs typeface="Courier New" panose="02070309020205020404" pitchFamily="49" charset="0"/>
              </a:rPr>
              <a:t>);</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a:solidFill>
                  <a:srgbClr val="00B0F0"/>
                </a:solidFill>
                <a:latin typeface="Courier New" panose="02070309020205020404" pitchFamily="49" charset="0"/>
                <a:cs typeface="Courier New" panose="02070309020205020404" pitchFamily="49" charset="0"/>
              </a:rPr>
              <a:t>// other logic elided</a:t>
            </a:r>
            <a:br>
              <a:rPr lang="hu-HU"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7113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F426-0A3C-43E5-BD21-A2772E2E5D37}"/>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NotNullWhen</a:t>
            </a:r>
            <a:endParaRPr lang="en-US" dirty="0"/>
          </a:p>
        </p:txBody>
      </p:sp>
      <p:sp>
        <p:nvSpPr>
          <p:cNvPr id="3" name="Content Placeholder 2">
            <a:extLst>
              <a:ext uri="{FF2B5EF4-FFF2-40B4-BE49-F238E27FC236}">
                <a16:creationId xmlns:a16="http://schemas.microsoft.com/office/drawing/2014/main" id="{869FF44F-7A14-74DE-D867-542EA7A4AEA7}"/>
              </a:ext>
            </a:extLst>
          </p:cNvPr>
          <p:cNvSpPr>
            <a:spLocks noGrp="1"/>
          </p:cNvSpPr>
          <p:nvPr>
            <p:ph idx="1"/>
          </p:nvPr>
        </p:nvSpPr>
        <p:spPr/>
        <p:txBody>
          <a:bodyPr>
            <a:normAutofit/>
          </a:bodyPr>
          <a:lstStyle/>
          <a:p>
            <a:r>
              <a:rPr lang="en-US" dirty="0"/>
              <a:t>A nullable argument won't be null when the method returns the specified bool value.</a:t>
            </a:r>
            <a:endParaRPr lang="hu-HU" dirty="0"/>
          </a:p>
          <a:p>
            <a:pPr marL="0" indent="0">
              <a:buNone/>
            </a:pPr>
            <a:r>
              <a:rPr lang="en-US" sz="1500" dirty="0">
                <a:latin typeface="Courier New" panose="02070309020205020404" pitchFamily="49" charset="0"/>
                <a:cs typeface="Courier New" panose="02070309020205020404" pitchFamily="49" charset="0"/>
              </a:rPr>
              <a:t>bool </a:t>
            </a:r>
            <a:r>
              <a:rPr lang="en-US" sz="1500" dirty="0" err="1">
                <a:latin typeface="Courier New" panose="02070309020205020404" pitchFamily="49" charset="0"/>
                <a:cs typeface="Courier New" panose="02070309020205020404" pitchFamily="49" charset="0"/>
              </a:rPr>
              <a:t>TryGetMessage</a:t>
            </a:r>
            <a:r>
              <a:rPr lang="en-US" sz="1500" dirty="0">
                <a:latin typeface="Courier New" panose="02070309020205020404" pitchFamily="49" charset="0"/>
                <a:cs typeface="Courier New" panose="02070309020205020404" pitchFamily="49" charset="0"/>
              </a:rPr>
              <a:t>(string key, [</a:t>
            </a:r>
            <a:r>
              <a:rPr lang="en-US" sz="1500" dirty="0" err="1">
                <a:latin typeface="Courier New" panose="02070309020205020404" pitchFamily="49" charset="0"/>
                <a:cs typeface="Courier New" panose="02070309020205020404" pitchFamily="49" charset="0"/>
              </a:rPr>
              <a:t>NotNullWhen</a:t>
            </a:r>
            <a:r>
              <a:rPr lang="en-US" sz="1500" dirty="0">
                <a:latin typeface="Courier New" panose="02070309020205020404" pitchFamily="49" charset="0"/>
                <a:cs typeface="Courier New" panose="02070309020205020404" pitchFamily="49" charset="0"/>
              </a:rPr>
              <a:t>(true)] out string? message) {</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if (_</a:t>
            </a:r>
            <a:r>
              <a:rPr lang="en-US" sz="1500" dirty="0" err="1">
                <a:latin typeface="Courier New" panose="02070309020205020404" pitchFamily="49" charset="0"/>
                <a:cs typeface="Courier New" panose="02070309020205020404" pitchFamily="49" charset="0"/>
              </a:rPr>
              <a:t>messageDictionary.ContainsKey</a:t>
            </a:r>
            <a:r>
              <a:rPr lang="en-US" sz="1500" dirty="0">
                <a:latin typeface="Courier New" panose="02070309020205020404" pitchFamily="49" charset="0"/>
                <a:cs typeface="Courier New" panose="02070309020205020404" pitchFamily="49" charset="0"/>
              </a:rPr>
              <a:t>(key))</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message = _</a:t>
            </a:r>
            <a:r>
              <a:rPr lang="en-US" sz="1500" dirty="0" err="1">
                <a:latin typeface="Courier New" panose="02070309020205020404" pitchFamily="49" charset="0"/>
                <a:cs typeface="Courier New" panose="02070309020205020404" pitchFamily="49" charset="0"/>
              </a:rPr>
              <a:t>messageDictionary</a:t>
            </a:r>
            <a:r>
              <a:rPr lang="en-US" sz="1500" dirty="0">
                <a:latin typeface="Courier New" panose="02070309020205020404" pitchFamily="49" charset="0"/>
                <a:cs typeface="Courier New" panose="02070309020205020404" pitchFamily="49" charset="0"/>
              </a:rPr>
              <a:t>[key];</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else</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message = null;</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return message is not null;</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if (!</a:t>
            </a:r>
            <a:r>
              <a:rPr lang="en-US" sz="1500" dirty="0" err="1">
                <a:latin typeface="Courier New" panose="02070309020205020404" pitchFamily="49" charset="0"/>
                <a:cs typeface="Courier New" panose="02070309020205020404" pitchFamily="49" charset="0"/>
              </a:rPr>
              <a:t>TryGetMessage</a:t>
            </a:r>
            <a:r>
              <a:rPr lang="en-US" sz="1500" dirty="0">
                <a:latin typeface="Courier New" panose="02070309020205020404" pitchFamily="49" charset="0"/>
                <a:cs typeface="Courier New" panose="02070309020205020404" pitchFamily="49" charset="0"/>
              </a:rPr>
              <a:t>("sample", out string? msg)) {</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//mgs is null here</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//msg is not null beyond this point</a:t>
            </a:r>
          </a:p>
        </p:txBody>
      </p:sp>
    </p:spTree>
    <p:extLst>
      <p:ext uri="{BB962C8B-B14F-4D97-AF65-F5344CB8AC3E}">
        <p14:creationId xmlns:p14="http://schemas.microsoft.com/office/powerpoint/2010/main" val="282723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DD735-BFB4-3073-6EB1-C914CDEECFB6}"/>
              </a:ext>
            </a:extLst>
          </p:cNvPr>
          <p:cNvSpPr txBox="1"/>
          <p:nvPr/>
        </p:nvSpPr>
        <p:spPr>
          <a:xfrm>
            <a:off x="3002902" y="3044279"/>
            <a:ext cx="6186196" cy="769441"/>
          </a:xfrm>
          <a:prstGeom prst="rect">
            <a:avLst/>
          </a:prstGeom>
          <a:noFill/>
        </p:spPr>
        <p:txBody>
          <a:bodyPr wrap="square" rtlCol="0">
            <a:spAutoFit/>
          </a:bodyPr>
          <a:lstStyle/>
          <a:p>
            <a:pPr algn="ctr"/>
            <a:r>
              <a:rPr lang="hu-HU" sz="4400" b="1" dirty="0">
                <a:solidFill>
                  <a:schemeClr val="bg1"/>
                </a:solidFill>
              </a:rPr>
              <a:t>Is </a:t>
            </a:r>
            <a:r>
              <a:rPr lang="hu-HU" sz="4400" b="1" dirty="0" err="1">
                <a:solidFill>
                  <a:schemeClr val="bg1"/>
                </a:solidFill>
              </a:rPr>
              <a:t>this</a:t>
            </a:r>
            <a:r>
              <a:rPr lang="hu-HU" sz="4400" b="1" dirty="0">
                <a:solidFill>
                  <a:schemeClr val="bg1"/>
                </a:solidFill>
              </a:rPr>
              <a:t> </a:t>
            </a:r>
            <a:r>
              <a:rPr lang="hu-HU" sz="4400" b="1" dirty="0" err="1">
                <a:solidFill>
                  <a:schemeClr val="bg1"/>
                </a:solidFill>
              </a:rPr>
              <a:t>good</a:t>
            </a:r>
            <a:r>
              <a:rPr lang="hu-HU" sz="4400" b="1" dirty="0">
                <a:solidFill>
                  <a:schemeClr val="bg1"/>
                </a:solidFill>
              </a:rPr>
              <a:t> </a:t>
            </a:r>
            <a:r>
              <a:rPr lang="hu-HU" sz="4400" b="1" dirty="0" err="1">
                <a:solidFill>
                  <a:schemeClr val="bg1"/>
                </a:solidFill>
              </a:rPr>
              <a:t>enough</a:t>
            </a:r>
            <a:r>
              <a:rPr lang="hu-HU" sz="4400" b="1" dirty="0">
                <a:solidFill>
                  <a:schemeClr val="bg1"/>
                </a:solidFill>
              </a:rPr>
              <a:t>?</a:t>
            </a:r>
            <a:endParaRPr lang="en-US" sz="4400" b="1" dirty="0">
              <a:solidFill>
                <a:schemeClr val="bg1"/>
              </a:solidFill>
            </a:endParaRPr>
          </a:p>
        </p:txBody>
      </p:sp>
      <p:pic>
        <p:nvPicPr>
          <p:cNvPr id="1026" name="Picture 2" descr="net - NullReferenceException when using Group.FirstOrDefault with Value  Type - Stack Overflow">
            <a:extLst>
              <a:ext uri="{FF2B5EF4-FFF2-40B4-BE49-F238E27FC236}">
                <a16:creationId xmlns:a16="http://schemas.microsoft.com/office/drawing/2014/main" id="{5548ECF1-8B94-9A3D-B579-9C7399E6C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5790" y="176067"/>
            <a:ext cx="4343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FFFUUUU&quot; Sticker by Juanscorner | Redbubble">
            <a:extLst>
              <a:ext uri="{FF2B5EF4-FFF2-40B4-BE49-F238E27FC236}">
                <a16:creationId xmlns:a16="http://schemas.microsoft.com/office/drawing/2014/main" id="{AC3844BC-1131-34FC-E169-29B220D9DF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3570" y="176067"/>
            <a:ext cx="1852219" cy="246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53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AD1F-C379-EC9D-9AAF-3D56AC787B81}"/>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MaybeNullWhen</a:t>
            </a:r>
            <a:endParaRPr lang="en-US" dirty="0"/>
          </a:p>
        </p:txBody>
      </p:sp>
      <p:sp>
        <p:nvSpPr>
          <p:cNvPr id="3" name="Content Placeholder 2">
            <a:extLst>
              <a:ext uri="{FF2B5EF4-FFF2-40B4-BE49-F238E27FC236}">
                <a16:creationId xmlns:a16="http://schemas.microsoft.com/office/drawing/2014/main" id="{1A13BC7D-B07D-3D67-CC85-62032E638052}"/>
              </a:ext>
            </a:extLst>
          </p:cNvPr>
          <p:cNvSpPr>
            <a:spLocks noGrp="1"/>
          </p:cNvSpPr>
          <p:nvPr>
            <p:ph idx="1"/>
          </p:nvPr>
        </p:nvSpPr>
        <p:spPr/>
        <p:txBody>
          <a:bodyPr>
            <a:normAutofit/>
          </a:bodyPr>
          <a:lstStyle/>
          <a:p>
            <a:r>
              <a:rPr lang="en-US" dirty="0"/>
              <a:t>A non-nullable argument may be null when the method returns the specified bool value.</a:t>
            </a:r>
            <a:endParaRPr lang="hu-HU" dirty="0"/>
          </a:p>
          <a:p>
            <a:r>
              <a:rPr lang="en-US" dirty="0"/>
              <a:t>Recommended to use it instead of </a:t>
            </a:r>
            <a:r>
              <a:rPr lang="en-US" dirty="0" err="1"/>
              <a:t>NotNullWhen</a:t>
            </a:r>
            <a:r>
              <a:rPr lang="en-US" dirty="0"/>
              <a:t> in cases where a generic type's nullability needs to be marked.</a:t>
            </a:r>
            <a:endParaRPr lang="hu-HU" dirty="0"/>
          </a:p>
          <a:p>
            <a:r>
              <a:rPr lang="hu-HU" dirty="0" err="1"/>
              <a:t>Using</a:t>
            </a:r>
            <a:r>
              <a:rPr lang="hu-HU" dirty="0"/>
              <a:t> T? in </a:t>
            </a:r>
            <a:r>
              <a:rPr lang="hu-HU" dirty="0" err="1"/>
              <a:t>the</a:t>
            </a:r>
            <a:r>
              <a:rPr lang="hu-HU" dirty="0"/>
              <a:t> </a:t>
            </a:r>
            <a:r>
              <a:rPr lang="hu-HU" dirty="0" err="1"/>
              <a:t>following</a:t>
            </a:r>
            <a:r>
              <a:rPr lang="hu-HU" dirty="0"/>
              <a:t> </a:t>
            </a:r>
            <a:r>
              <a:rPr lang="hu-HU" dirty="0" err="1"/>
              <a:t>code</a:t>
            </a:r>
            <a:r>
              <a:rPr lang="hu-HU" dirty="0"/>
              <a:t> </a:t>
            </a:r>
            <a:r>
              <a:rPr lang="hu-HU" dirty="0" err="1"/>
              <a:t>can</a:t>
            </a:r>
            <a:r>
              <a:rPr lang="hu-HU" dirty="0"/>
              <a:t> </a:t>
            </a:r>
            <a:r>
              <a:rPr lang="hu-HU" dirty="0" err="1"/>
              <a:t>have</a:t>
            </a:r>
            <a:r>
              <a:rPr lang="hu-HU" dirty="0"/>
              <a:t> </a:t>
            </a:r>
            <a:r>
              <a:rPr lang="hu-HU" dirty="0" err="1"/>
              <a:t>different</a:t>
            </a:r>
            <a:r>
              <a:rPr lang="hu-HU" dirty="0"/>
              <a:t> </a:t>
            </a:r>
            <a:r>
              <a:rPr lang="hu-HU" dirty="0" err="1"/>
              <a:t>behavior</a:t>
            </a:r>
            <a:r>
              <a:rPr lang="hu-HU" dirty="0"/>
              <a:t> </a:t>
            </a:r>
            <a:r>
              <a:rPr lang="hu-HU" dirty="0" err="1"/>
              <a:t>for</a:t>
            </a:r>
            <a:r>
              <a:rPr lang="hu-HU" dirty="0"/>
              <a:t> </a:t>
            </a:r>
            <a:r>
              <a:rPr lang="hu-HU" dirty="0" err="1"/>
              <a:t>reference</a:t>
            </a:r>
            <a:r>
              <a:rPr lang="hu-HU" dirty="0"/>
              <a:t> </a:t>
            </a:r>
            <a:r>
              <a:rPr lang="hu-HU" dirty="0" err="1"/>
              <a:t>types</a:t>
            </a:r>
            <a:r>
              <a:rPr lang="hu-HU" dirty="0"/>
              <a:t> and </a:t>
            </a:r>
            <a:r>
              <a:rPr lang="hu-HU" dirty="0" err="1"/>
              <a:t>value-types</a:t>
            </a:r>
            <a:r>
              <a:rPr lang="hu-HU" dirty="0"/>
              <a:t>:</a:t>
            </a:r>
          </a:p>
          <a:p>
            <a:pPr marL="0" indent="0">
              <a:buNone/>
            </a:pPr>
            <a:r>
              <a:rPr lang="en-US" sz="1500" dirty="0">
                <a:latin typeface="Courier New" panose="02070309020205020404" pitchFamily="49" charset="0"/>
                <a:cs typeface="Courier New" panose="02070309020205020404" pitchFamily="49" charset="0"/>
              </a:rPr>
              <a:t>public bool </a:t>
            </a:r>
            <a:r>
              <a:rPr lang="en-US" sz="1500" dirty="0" err="1">
                <a:latin typeface="Courier New" panose="02070309020205020404" pitchFamily="49" charset="0"/>
                <a:cs typeface="Courier New" panose="02070309020205020404" pitchFamily="49" charset="0"/>
              </a:rPr>
              <a:t>TryDoSomething</a:t>
            </a:r>
            <a:r>
              <a:rPr lang="en-US" sz="1500" dirty="0">
                <a:latin typeface="Courier New" panose="02070309020205020404" pitchFamily="49" charset="0"/>
                <a:cs typeface="Courier New" panose="02070309020205020404" pitchFamily="49" charset="0"/>
              </a:rPr>
              <a:t>&lt;T&gt;(string </a:t>
            </a:r>
            <a:r>
              <a:rPr lang="hu-HU" sz="1500" dirty="0" err="1">
                <a:latin typeface="Courier New" panose="02070309020205020404" pitchFamily="49" charset="0"/>
                <a:cs typeface="Courier New" panose="02070309020205020404" pitchFamily="49" charset="0"/>
              </a:rPr>
              <a:t>key</a:t>
            </a:r>
            <a:r>
              <a:rPr lang="en-US" sz="1500" dirty="0">
                <a:latin typeface="Courier New" panose="02070309020205020404" pitchFamily="49" charset="0"/>
                <a:cs typeface="Courier New" panose="02070309020205020404" pitchFamily="49" charset="0"/>
              </a:rPr>
              <a:t>, out </a:t>
            </a:r>
            <a:r>
              <a:rPr lang="en-US" sz="1500" dirty="0">
                <a:highlight>
                  <a:srgbClr val="FF00FF"/>
                </a:highlight>
                <a:latin typeface="Courier New" panose="02070309020205020404" pitchFamily="49" charset="0"/>
                <a:cs typeface="Courier New" panose="02070309020205020404" pitchFamily="49" charset="0"/>
              </a:rPr>
              <a:t>T?</a:t>
            </a:r>
            <a:r>
              <a:rPr lang="en-US" sz="1500" dirty="0">
                <a:latin typeface="Courier New" panose="02070309020205020404" pitchFamily="49" charset="0"/>
                <a:cs typeface="Courier New" panose="02070309020205020404" pitchFamily="49" charset="0"/>
              </a:rPr>
              <a:t> result);</a:t>
            </a:r>
            <a:endParaRPr lang="hu-HU" sz="1500" dirty="0">
              <a:latin typeface="Courier New" panose="02070309020205020404" pitchFamily="49" charset="0"/>
              <a:cs typeface="Courier New" panose="02070309020205020404" pitchFamily="49" charset="0"/>
            </a:endParaRPr>
          </a:p>
          <a:p>
            <a:r>
              <a:rPr lang="hu-HU" dirty="0" err="1"/>
              <a:t>Resolve</a:t>
            </a:r>
            <a:r>
              <a:rPr lang="hu-HU" dirty="0"/>
              <a:t> </a:t>
            </a:r>
            <a:r>
              <a:rPr lang="hu-HU" dirty="0" err="1"/>
              <a:t>the</a:t>
            </a:r>
            <a:r>
              <a:rPr lang="hu-HU" dirty="0"/>
              <a:t> </a:t>
            </a:r>
            <a:r>
              <a:rPr lang="hu-HU" dirty="0" err="1"/>
              <a:t>issue</a:t>
            </a:r>
            <a:r>
              <a:rPr lang="hu-HU" dirty="0"/>
              <a:t> </a:t>
            </a:r>
            <a:r>
              <a:rPr lang="hu-HU" dirty="0" err="1"/>
              <a:t>using</a:t>
            </a:r>
            <a:r>
              <a:rPr lang="hu-HU" dirty="0"/>
              <a:t> </a:t>
            </a:r>
            <a:r>
              <a:rPr lang="hu-HU" dirty="0" err="1"/>
              <a:t>MaybeNullWhen</a:t>
            </a:r>
            <a:r>
              <a:rPr lang="hu-HU" dirty="0"/>
              <a:t> </a:t>
            </a:r>
            <a:r>
              <a:rPr lang="hu-HU" dirty="0" err="1"/>
              <a:t>attribute</a:t>
            </a:r>
            <a:endParaRPr lang="hu-HU" dirty="0"/>
          </a:p>
          <a:p>
            <a:pPr marL="0" indent="0">
              <a:buNone/>
            </a:pPr>
            <a:r>
              <a:rPr lang="en-US" sz="1400" dirty="0">
                <a:latin typeface="Courier New" panose="02070309020205020404" pitchFamily="49" charset="0"/>
                <a:cs typeface="Courier New" panose="02070309020205020404" pitchFamily="49" charset="0"/>
              </a:rPr>
              <a:t>public bool </a:t>
            </a:r>
            <a:r>
              <a:rPr lang="en-US" sz="1400" dirty="0" err="1">
                <a:latin typeface="Courier New" panose="02070309020205020404" pitchFamily="49" charset="0"/>
                <a:cs typeface="Courier New" panose="02070309020205020404" pitchFamily="49" charset="0"/>
              </a:rPr>
              <a:t>TryDoSomething</a:t>
            </a:r>
            <a:r>
              <a:rPr lang="en-US" sz="1400" dirty="0">
                <a:latin typeface="Courier New" panose="02070309020205020404" pitchFamily="49" charset="0"/>
                <a:cs typeface="Courier New" panose="02070309020205020404" pitchFamily="49" charset="0"/>
              </a:rPr>
              <a:t>&lt;T&gt;(string </a:t>
            </a:r>
            <a:r>
              <a:rPr lang="hu-HU" sz="1400" dirty="0" err="1">
                <a:latin typeface="Courier New" panose="02070309020205020404" pitchFamily="49" charset="0"/>
                <a:cs typeface="Courier New" panose="02070309020205020404" pitchFamily="49" charset="0"/>
              </a:rPr>
              <a:t>key</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MaybeNullWhen</a:t>
            </a:r>
            <a:r>
              <a:rPr lang="en-US" sz="1400" dirty="0">
                <a:latin typeface="Courier New" panose="02070309020205020404" pitchFamily="49" charset="0"/>
                <a:cs typeface="Courier New" panose="02070309020205020404" pitchFamily="49" charset="0"/>
              </a:rPr>
              <a:t>(false)] out T result)</a:t>
            </a:r>
            <a:r>
              <a:rPr lang="hu-HU" sz="1400" dirty="0">
                <a:latin typeface="Courier New" panose="02070309020205020404" pitchFamily="49" charset="0"/>
                <a:cs typeface="Courier New" panose="02070309020205020404" pitchFamily="49" charset="0"/>
              </a:rPr>
              <a:t>;</a:t>
            </a:r>
          </a:p>
          <a:p>
            <a:pPr lvl="1"/>
            <a:endParaRPr lang="en-US" dirty="0"/>
          </a:p>
        </p:txBody>
      </p:sp>
    </p:spTree>
    <p:extLst>
      <p:ext uri="{BB962C8B-B14F-4D97-AF65-F5344CB8AC3E}">
        <p14:creationId xmlns:p14="http://schemas.microsoft.com/office/powerpoint/2010/main" val="58301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DE96-9E0D-1168-52BF-EDBF7106F6BA}"/>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NotNullIfNotNull</a:t>
            </a:r>
            <a:endParaRPr lang="en-US" dirty="0"/>
          </a:p>
        </p:txBody>
      </p:sp>
      <p:sp>
        <p:nvSpPr>
          <p:cNvPr id="3" name="Content Placeholder 2">
            <a:extLst>
              <a:ext uri="{FF2B5EF4-FFF2-40B4-BE49-F238E27FC236}">
                <a16:creationId xmlns:a16="http://schemas.microsoft.com/office/drawing/2014/main" id="{17F6EE54-6A77-98BA-6D27-54559DCDE752}"/>
              </a:ext>
            </a:extLst>
          </p:cNvPr>
          <p:cNvSpPr>
            <a:spLocks noGrp="1"/>
          </p:cNvSpPr>
          <p:nvPr>
            <p:ph idx="1"/>
          </p:nvPr>
        </p:nvSpPr>
        <p:spPr/>
        <p:txBody>
          <a:bodyPr/>
          <a:lstStyle/>
          <a:p>
            <a:r>
              <a:rPr lang="en-US" dirty="0"/>
              <a:t>Sometimes the null state of a return value depends on the null state of one or more arguments.</a:t>
            </a:r>
            <a:endParaRPr lang="hu-HU" dirty="0"/>
          </a:p>
          <a:p>
            <a:pPr marL="0" indent="0">
              <a:buNone/>
            </a:pPr>
            <a:r>
              <a:rPr lang="en-US" sz="1400" dirty="0">
                <a:latin typeface="Courier New" panose="02070309020205020404" pitchFamily="49" charset="0"/>
                <a:cs typeface="Courier New" panose="02070309020205020404" pitchFamily="49" charset="0"/>
              </a:rPr>
              <a:t>string? </a:t>
            </a:r>
            <a:r>
              <a:rPr lang="en-US" sz="1400" dirty="0" err="1">
                <a:latin typeface="Courier New" panose="02070309020205020404" pitchFamily="49" charset="0"/>
                <a:cs typeface="Courier New" panose="02070309020205020404" pitchFamily="49" charset="0"/>
              </a:rPr>
              <a:t>GetTopLevelDomainFromFullUrl</a:t>
            </a:r>
            <a:r>
              <a:rPr lang="en-US" sz="1400" dirty="0">
                <a:latin typeface="Courier New" panose="02070309020205020404" pitchFamily="49" charset="0"/>
                <a:cs typeface="Courier New" panose="02070309020205020404" pitchFamily="49" charset="0"/>
              </a:rPr>
              <a:t>(string?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a:t>
            </a:r>
          </a:p>
          <a:p>
            <a:r>
              <a:rPr lang="en-US" dirty="0"/>
              <a:t>The contract is that the return value would be null only when the argument </a:t>
            </a:r>
            <a:r>
              <a:rPr lang="en-US" dirty="0" err="1"/>
              <a:t>url</a:t>
            </a:r>
            <a:r>
              <a:rPr lang="en-US" dirty="0"/>
              <a:t> is null. To express that:</a:t>
            </a:r>
          </a:p>
          <a:p>
            <a:pPr marL="0" indent="0">
              <a:buNone/>
            </a:pPr>
            <a:r>
              <a:rPr lang="en-US" sz="1400" dirty="0">
                <a:latin typeface="Courier New" panose="02070309020205020404" pitchFamily="49" charset="0"/>
                <a:cs typeface="Courier New" panose="02070309020205020404" pitchFamily="49" charset="0"/>
              </a:rPr>
              <a:t>[return: </a:t>
            </a:r>
            <a:r>
              <a:rPr lang="en-US" sz="1400" dirty="0" err="1">
                <a:latin typeface="Courier New" panose="02070309020205020404" pitchFamily="49" charset="0"/>
                <a:cs typeface="Courier New" panose="02070309020205020404" pitchFamily="49" charset="0"/>
              </a:rPr>
              <a:t>NotNullIfNotNull</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t>
            </a:r>
            <a:r>
              <a:rPr lang="en-US"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before</a:t>
            </a:r>
            <a:r>
              <a:rPr lang="en-US" sz="1400" dirty="0">
                <a:solidFill>
                  <a:srgbClr val="00B0F0"/>
                </a:solidFill>
                <a:latin typeface="Courier New" panose="02070309020205020404" pitchFamily="49" charset="0"/>
                <a:cs typeface="Courier New" panose="02070309020205020404" pitchFamily="49" charset="0"/>
              </a:rPr>
              <a:t> C# 11</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nameof</a:t>
            </a:r>
            <a:r>
              <a:rPr lang="hu-HU" sz="1400" dirty="0">
                <a:solidFill>
                  <a:srgbClr val="00B0F0"/>
                </a:solidFill>
                <a:latin typeface="Courier New" panose="02070309020205020404" pitchFamily="49" charset="0"/>
                <a:cs typeface="Courier New" panose="02070309020205020404" pitchFamily="49" charset="0"/>
              </a:rPr>
              <a:t>” </a:t>
            </a:r>
            <a:r>
              <a:rPr lang="hu-HU" sz="1400" dirty="0" err="1">
                <a:solidFill>
                  <a:srgbClr val="00B0F0"/>
                </a:solidFill>
                <a:latin typeface="Courier New" panose="02070309020205020404" pitchFamily="49" charset="0"/>
                <a:cs typeface="Courier New" panose="02070309020205020404" pitchFamily="49" charset="0"/>
              </a:rPr>
              <a:t>cannot</a:t>
            </a:r>
            <a:r>
              <a:rPr lang="hu-HU" sz="1400" dirty="0">
                <a:solidFill>
                  <a:srgbClr val="00B0F0"/>
                </a:solidFill>
                <a:latin typeface="Courier New" panose="02070309020205020404" pitchFamily="49" charset="0"/>
                <a:cs typeface="Courier New" panose="02070309020205020404" pitchFamily="49" charset="0"/>
              </a:rPr>
              <a:t> be </a:t>
            </a:r>
            <a:r>
              <a:rPr lang="hu-HU" sz="1400" dirty="0" err="1">
                <a:solidFill>
                  <a:srgbClr val="00B0F0"/>
                </a:solidFill>
                <a:latin typeface="Courier New" panose="02070309020205020404" pitchFamily="49" charset="0"/>
                <a:cs typeface="Courier New" panose="02070309020205020404" pitchFamily="49" charset="0"/>
              </a:rPr>
              <a:t>used</a:t>
            </a:r>
            <a:r>
              <a:rPr lang="hu-HU" sz="1400" dirty="0">
                <a:solidFill>
                  <a:srgbClr val="00B0F0"/>
                </a:solidFill>
                <a:latin typeface="Courier New" panose="02070309020205020404" pitchFamily="49" charset="0"/>
                <a:cs typeface="Courier New" panose="02070309020205020404" pitchFamily="49" charset="0"/>
              </a:rPr>
              <a:t> here</a:t>
            </a:r>
            <a:endParaRPr lang="en-US" sz="1400" dirty="0">
              <a:solidFill>
                <a:srgbClr val="00B0F0"/>
              </a:solidFill>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[return: </a:t>
            </a:r>
            <a:r>
              <a:rPr lang="en-US" sz="1400" dirty="0" err="1">
                <a:latin typeface="Courier New" panose="02070309020205020404" pitchFamily="49" charset="0"/>
                <a:cs typeface="Courier New" panose="02070309020205020404" pitchFamily="49" charset="0"/>
              </a:rPr>
              <a:t>NotNullIfNotNull</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nameof</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t>
            </a:r>
            <a:r>
              <a:rPr lang="en-US" sz="1400" dirty="0">
                <a:solidFill>
                  <a:srgbClr val="00B0F0"/>
                </a:solidFill>
                <a:latin typeface="Courier New" panose="02070309020205020404" pitchFamily="49" charset="0"/>
                <a:cs typeface="Courier New" panose="02070309020205020404" pitchFamily="49" charset="0"/>
              </a:rPr>
              <a:t>// C# 11</a:t>
            </a:r>
            <a:r>
              <a:rPr lang="hu-HU" sz="1400" dirty="0">
                <a:solidFill>
                  <a:srgbClr val="00B0F0"/>
                </a:solidFill>
                <a:latin typeface="Courier New" panose="02070309020205020404" pitchFamily="49" charset="0"/>
                <a:cs typeface="Courier New" panose="02070309020205020404" pitchFamily="49" charset="0"/>
              </a:rPr>
              <a:t> and </a:t>
            </a:r>
            <a:r>
              <a:rPr lang="hu-HU" sz="1400" dirty="0" err="1">
                <a:solidFill>
                  <a:srgbClr val="00B0F0"/>
                </a:solidFill>
                <a:latin typeface="Courier New" panose="02070309020205020404" pitchFamily="49" charset="0"/>
                <a:cs typeface="Courier New" panose="02070309020205020404" pitchFamily="49" charset="0"/>
              </a:rPr>
              <a:t>newer</a:t>
            </a:r>
            <a:endParaRPr lang="en-US" sz="1400" dirty="0">
              <a:solidFill>
                <a:srgbClr val="00B0F0"/>
              </a:solidFill>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string? </a:t>
            </a:r>
            <a:r>
              <a:rPr lang="en-US" sz="1400" dirty="0" err="1">
                <a:latin typeface="Courier New" panose="02070309020205020404" pitchFamily="49" charset="0"/>
                <a:cs typeface="Courier New" panose="02070309020205020404" pitchFamily="49" charset="0"/>
              </a:rPr>
              <a:t>GetTopLevelDomainFromFullUrl</a:t>
            </a:r>
            <a:r>
              <a:rPr lang="en-US" sz="1400" dirty="0">
                <a:latin typeface="Courier New" panose="02070309020205020404" pitchFamily="49" charset="0"/>
                <a:cs typeface="Courier New" panose="02070309020205020404" pitchFamily="49" charset="0"/>
              </a:rPr>
              <a:t>(string?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201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69AE-2B2A-789A-DA6B-F483F75E46AA}"/>
              </a:ext>
            </a:extLst>
          </p:cNvPr>
          <p:cNvSpPr>
            <a:spLocks noGrp="1"/>
          </p:cNvSpPr>
          <p:nvPr>
            <p:ph type="title"/>
          </p:nvPr>
        </p:nvSpPr>
        <p:spPr>
          <a:xfrm>
            <a:off x="1066800" y="457518"/>
            <a:ext cx="10058400" cy="1188720"/>
          </a:xfrm>
        </p:spPr>
        <p:txBody>
          <a:bodyPr anchor="b">
            <a:normAutofit/>
          </a:bodyPr>
          <a:lstStyle/>
          <a:p>
            <a:r>
              <a:rPr lang="hu-HU" dirty="0" err="1"/>
              <a:t>Nullable</a:t>
            </a:r>
            <a:r>
              <a:rPr lang="hu-HU" dirty="0"/>
              <a:t> </a:t>
            </a:r>
            <a:r>
              <a:rPr lang="hu-HU" dirty="0" err="1"/>
              <a:t>annotation</a:t>
            </a:r>
            <a:r>
              <a:rPr lang="hu-HU" dirty="0"/>
              <a:t> context</a:t>
            </a:r>
            <a:br>
              <a:rPr lang="hu-HU" dirty="0"/>
            </a:br>
            <a:r>
              <a:rPr lang="hu-HU" dirty="0" err="1"/>
              <a:t>MemberNotNull</a:t>
            </a:r>
            <a:endParaRPr lang="en-US" dirty="0"/>
          </a:p>
        </p:txBody>
      </p:sp>
      <p:sp>
        <p:nvSpPr>
          <p:cNvPr id="3" name="Content Placeholder 2">
            <a:extLst>
              <a:ext uri="{FF2B5EF4-FFF2-40B4-BE49-F238E27FC236}">
                <a16:creationId xmlns:a16="http://schemas.microsoft.com/office/drawing/2014/main" id="{9D9351EB-E5C9-D1C2-3BF2-73102BE2855E}"/>
              </a:ext>
            </a:extLst>
          </p:cNvPr>
          <p:cNvSpPr>
            <a:spLocks noGrp="1"/>
          </p:cNvSpPr>
          <p:nvPr>
            <p:ph sz="half" idx="2"/>
          </p:nvPr>
        </p:nvSpPr>
        <p:spPr>
          <a:xfrm>
            <a:off x="1066800" y="2099389"/>
            <a:ext cx="4159541" cy="4072812"/>
          </a:xfrm>
        </p:spPr>
        <p:txBody>
          <a:bodyPr>
            <a:normAutofit/>
          </a:bodyPr>
          <a:lstStyle/>
          <a:p>
            <a:r>
              <a:rPr lang="en-US" dirty="0"/>
              <a:t>The listed member won't be null when the method returns.</a:t>
            </a:r>
            <a:endParaRPr lang="hu-HU" dirty="0"/>
          </a:p>
          <a:p>
            <a:r>
              <a:rPr lang="hu-HU" dirty="0" err="1"/>
              <a:t>Useful</a:t>
            </a:r>
            <a:r>
              <a:rPr lang="hu-HU" dirty="0"/>
              <a:t> </a:t>
            </a:r>
            <a:r>
              <a:rPr lang="hu-HU" dirty="0" err="1"/>
              <a:t>for</a:t>
            </a:r>
            <a:r>
              <a:rPr lang="hu-HU" dirty="0"/>
              <a:t> </a:t>
            </a:r>
            <a:r>
              <a:rPr lang="hu-HU" dirty="0" err="1"/>
              <a:t>helper</a:t>
            </a:r>
            <a:r>
              <a:rPr lang="hu-HU" dirty="0"/>
              <a:t> </a:t>
            </a:r>
            <a:r>
              <a:rPr lang="hu-HU" dirty="0" err="1"/>
              <a:t>methods</a:t>
            </a:r>
            <a:r>
              <a:rPr lang="hu-HU" dirty="0"/>
              <a:t> </a:t>
            </a:r>
            <a:r>
              <a:rPr lang="hu-HU" dirty="0" err="1"/>
              <a:t>to</a:t>
            </a:r>
            <a:r>
              <a:rPr lang="hu-HU" dirty="0"/>
              <a:t> </a:t>
            </a:r>
            <a:r>
              <a:rPr lang="hu-HU" dirty="0" err="1"/>
              <a:t>initialize</a:t>
            </a:r>
            <a:r>
              <a:rPr lang="hu-HU" dirty="0"/>
              <a:t> </a:t>
            </a:r>
            <a:r>
              <a:rPr lang="hu-HU" dirty="0" err="1"/>
              <a:t>required</a:t>
            </a:r>
            <a:r>
              <a:rPr lang="hu-HU" dirty="0"/>
              <a:t> </a:t>
            </a:r>
            <a:r>
              <a:rPr lang="hu-HU" dirty="0" err="1"/>
              <a:t>fields</a:t>
            </a:r>
            <a:r>
              <a:rPr lang="hu-HU" dirty="0"/>
              <a:t> and </a:t>
            </a:r>
            <a:r>
              <a:rPr lang="hu-HU" dirty="0" err="1"/>
              <a:t>properties</a:t>
            </a:r>
            <a:r>
              <a:rPr lang="hu-HU" dirty="0"/>
              <a:t> in </a:t>
            </a:r>
            <a:r>
              <a:rPr lang="hu-HU" dirty="0" err="1"/>
              <a:t>constructor</a:t>
            </a:r>
            <a:r>
              <a:rPr lang="hu-HU" dirty="0"/>
              <a:t>.</a:t>
            </a:r>
            <a:endParaRPr lang="en-US" dirty="0"/>
          </a:p>
        </p:txBody>
      </p:sp>
      <p:sp>
        <p:nvSpPr>
          <p:cNvPr id="12" name="Content Placeholder 5">
            <a:extLst>
              <a:ext uri="{FF2B5EF4-FFF2-40B4-BE49-F238E27FC236}">
                <a16:creationId xmlns:a16="http://schemas.microsoft.com/office/drawing/2014/main" id="{5BA964DB-E6D7-2474-96B5-908C9CAA6904}"/>
              </a:ext>
            </a:extLst>
          </p:cNvPr>
          <p:cNvSpPr>
            <a:spLocks noGrp="1"/>
          </p:cNvSpPr>
          <p:nvPr>
            <p:ph sz="quarter" idx="4"/>
          </p:nvPr>
        </p:nvSpPr>
        <p:spPr>
          <a:xfrm>
            <a:off x="5645791" y="2099389"/>
            <a:ext cx="5479409" cy="4072811"/>
          </a:xfrm>
        </p:spPr>
        <p:txBody>
          <a:bodyPr>
            <a:normAutofit/>
          </a:bodyPr>
          <a:lstStyle/>
          <a:p>
            <a:pPr marL="0" indent="0">
              <a:buNone/>
            </a:pPr>
            <a:r>
              <a:rPr lang="en-US" sz="1100" dirty="0">
                <a:latin typeface="Courier New" panose="02070309020205020404" pitchFamily="49" charset="0"/>
                <a:cs typeface="Courier New" panose="02070309020205020404" pitchFamily="49" charset="0"/>
              </a:rPr>
              <a:t>public class Container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private string _</a:t>
            </a:r>
            <a:r>
              <a:rPr lang="en-US" sz="1100" dirty="0" err="1">
                <a:latin typeface="Courier New" panose="02070309020205020404" pitchFamily="49" charset="0"/>
                <a:cs typeface="Courier New" panose="02070309020205020404" pitchFamily="49" charset="0"/>
              </a:rPr>
              <a:t>uniqueIdentifier</a:t>
            </a:r>
            <a:r>
              <a:rPr lang="en-US" sz="1100" dirty="0">
                <a:latin typeface="Courier New" panose="02070309020205020404" pitchFamily="49" charset="0"/>
                <a:cs typeface="Courier New" panose="02070309020205020404" pitchFamily="49" charset="0"/>
              </a:rPr>
              <a:t>; </a:t>
            </a:r>
            <a:r>
              <a:rPr lang="en-US" sz="1100" dirty="0">
                <a:solidFill>
                  <a:srgbClr val="00B0F0"/>
                </a:solidFill>
                <a:latin typeface="Courier New" panose="02070309020205020404" pitchFamily="49" charset="0"/>
                <a:cs typeface="Courier New" panose="02070309020205020404" pitchFamily="49" charset="0"/>
              </a:rPr>
              <a:t>// must be initialized</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private string? _</a:t>
            </a:r>
            <a:r>
              <a:rPr lang="en-US" sz="1100" dirty="0" err="1">
                <a:latin typeface="Courier New" panose="02070309020205020404" pitchFamily="49" charset="0"/>
                <a:cs typeface="Courier New" panose="02070309020205020404" pitchFamily="49" charset="0"/>
              </a:rPr>
              <a:t>optionalMessage</a:t>
            </a:r>
            <a:r>
              <a:rPr lang="en-US" sz="1100" dirty="0">
                <a:latin typeface="Courier New" panose="02070309020205020404" pitchFamily="49" charset="0"/>
                <a:cs typeface="Courier New" panose="02070309020205020404" pitchFamily="49" charset="0"/>
              </a:rPr>
              <a:t>;</a:t>
            </a:r>
            <a:br>
              <a:rPr lang="hu-HU" sz="1100" dirty="0">
                <a:latin typeface="Courier New" panose="02070309020205020404" pitchFamily="49" charset="0"/>
                <a:cs typeface="Courier New" panose="02070309020205020404" pitchFamily="49" charset="0"/>
              </a:rPr>
            </a:b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public Container()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Helper();</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public Container(string message)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Helper();</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_</a:t>
            </a:r>
            <a:r>
              <a:rPr lang="en-US" sz="1100" dirty="0" err="1">
                <a:latin typeface="Courier New" panose="02070309020205020404" pitchFamily="49" charset="0"/>
                <a:cs typeface="Courier New" panose="02070309020205020404" pitchFamily="49" charset="0"/>
              </a:rPr>
              <a:t>optionalMessage</a:t>
            </a:r>
            <a:r>
              <a:rPr lang="en-US" sz="1100" dirty="0">
                <a:latin typeface="Courier New" panose="02070309020205020404" pitchFamily="49" charset="0"/>
                <a:cs typeface="Courier New" panose="02070309020205020404" pitchFamily="49" charset="0"/>
              </a:rPr>
              <a:t> = message;</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MemberNotNull</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nameof</a:t>
            </a:r>
            <a:r>
              <a:rPr lang="en-US" sz="1100" dirty="0">
                <a:latin typeface="Courier New" panose="02070309020205020404" pitchFamily="49" charset="0"/>
                <a:cs typeface="Courier New" panose="02070309020205020404" pitchFamily="49" charset="0"/>
              </a:rPr>
              <a:t>(_</a:t>
            </a:r>
            <a:r>
              <a:rPr lang="en-US" sz="1100" dirty="0" err="1">
                <a:latin typeface="Courier New" panose="02070309020205020404" pitchFamily="49" charset="0"/>
                <a:cs typeface="Courier New" panose="02070309020205020404" pitchFamily="49" charset="0"/>
              </a:rPr>
              <a:t>uniqueIdentifier</a:t>
            </a:r>
            <a:r>
              <a:rPr lang="en-US" sz="1100" dirty="0">
                <a:latin typeface="Courier New" panose="02070309020205020404" pitchFamily="49" charset="0"/>
                <a:cs typeface="Courier New" panose="02070309020205020404" pitchFamily="49" charset="0"/>
              </a:rPr>
              <a:t>))]</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private void Helper()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_</a:t>
            </a:r>
            <a:r>
              <a:rPr lang="en-US" sz="1100" dirty="0" err="1">
                <a:latin typeface="Courier New" panose="02070309020205020404" pitchFamily="49" charset="0"/>
                <a:cs typeface="Courier New" panose="02070309020205020404" pitchFamily="49" charset="0"/>
              </a:rPr>
              <a:t>uniqueIdentifier</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DateTime.Now.Ticks.ToString</a:t>
            </a:r>
            <a:r>
              <a:rPr lang="en-US" sz="1100" dirty="0">
                <a:latin typeface="Courier New" panose="02070309020205020404" pitchFamily="49" charset="0"/>
                <a:cs typeface="Courier New" panose="02070309020205020404" pitchFamily="49" charset="0"/>
              </a:rPr>
              <a:t>();</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a:t>
            </a:r>
          </a:p>
          <a:p>
            <a:pPr marL="0" indent="0">
              <a:buNone/>
            </a:pPr>
            <a:endParaRPr lang="en-US"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123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69AE-2B2A-789A-DA6B-F483F75E46AA}"/>
              </a:ext>
            </a:extLst>
          </p:cNvPr>
          <p:cNvSpPr>
            <a:spLocks noGrp="1"/>
          </p:cNvSpPr>
          <p:nvPr>
            <p:ph type="title"/>
          </p:nvPr>
        </p:nvSpPr>
        <p:spPr>
          <a:xfrm>
            <a:off x="1066800" y="457518"/>
            <a:ext cx="10058400" cy="1188720"/>
          </a:xfrm>
        </p:spPr>
        <p:txBody>
          <a:bodyPr anchor="b">
            <a:normAutofit/>
          </a:bodyPr>
          <a:lstStyle/>
          <a:p>
            <a:r>
              <a:rPr lang="hu-HU" dirty="0" err="1"/>
              <a:t>Nullable</a:t>
            </a:r>
            <a:r>
              <a:rPr lang="hu-HU" dirty="0"/>
              <a:t> </a:t>
            </a:r>
            <a:r>
              <a:rPr lang="hu-HU" dirty="0" err="1"/>
              <a:t>annotation</a:t>
            </a:r>
            <a:r>
              <a:rPr lang="hu-HU" dirty="0"/>
              <a:t> context</a:t>
            </a:r>
            <a:br>
              <a:rPr lang="hu-HU" dirty="0"/>
            </a:br>
            <a:r>
              <a:rPr lang="hu-HU" dirty="0" err="1"/>
              <a:t>MemberNotNullWhen</a:t>
            </a:r>
            <a:endParaRPr lang="en-US" dirty="0"/>
          </a:p>
        </p:txBody>
      </p:sp>
      <p:sp>
        <p:nvSpPr>
          <p:cNvPr id="3" name="Content Placeholder 2">
            <a:extLst>
              <a:ext uri="{FF2B5EF4-FFF2-40B4-BE49-F238E27FC236}">
                <a16:creationId xmlns:a16="http://schemas.microsoft.com/office/drawing/2014/main" id="{9D9351EB-E5C9-D1C2-3BF2-73102BE2855E}"/>
              </a:ext>
            </a:extLst>
          </p:cNvPr>
          <p:cNvSpPr>
            <a:spLocks noGrp="1"/>
          </p:cNvSpPr>
          <p:nvPr>
            <p:ph sz="half" idx="2"/>
          </p:nvPr>
        </p:nvSpPr>
        <p:spPr>
          <a:xfrm>
            <a:off x="1066800" y="2099389"/>
            <a:ext cx="4159541" cy="4072812"/>
          </a:xfrm>
        </p:spPr>
        <p:txBody>
          <a:bodyPr>
            <a:normAutofit/>
          </a:bodyPr>
          <a:lstStyle/>
          <a:p>
            <a:r>
              <a:rPr lang="hu-HU" dirty="0" err="1"/>
              <a:t>Marks</a:t>
            </a:r>
            <a:r>
              <a:rPr lang="hu-HU" dirty="0"/>
              <a:t> a </a:t>
            </a:r>
            <a:r>
              <a:rPr lang="hu-HU" dirty="0" err="1"/>
              <a:t>field</a:t>
            </a:r>
            <a:r>
              <a:rPr lang="hu-HU" dirty="0"/>
              <a:t> </a:t>
            </a:r>
            <a:r>
              <a:rPr lang="hu-HU" dirty="0" err="1"/>
              <a:t>or</a:t>
            </a:r>
            <a:r>
              <a:rPr lang="hu-HU" dirty="0"/>
              <a:t> </a:t>
            </a:r>
            <a:r>
              <a:rPr lang="hu-HU" dirty="0" err="1"/>
              <a:t>property</a:t>
            </a:r>
            <a:r>
              <a:rPr lang="hu-HU" dirty="0"/>
              <a:t> </a:t>
            </a:r>
            <a:r>
              <a:rPr lang="hu-HU" dirty="0" err="1"/>
              <a:t>to</a:t>
            </a:r>
            <a:r>
              <a:rPr lang="hu-HU" dirty="0"/>
              <a:t> be </a:t>
            </a:r>
            <a:r>
              <a:rPr lang="hu-HU" dirty="0" err="1"/>
              <a:t>not</a:t>
            </a:r>
            <a:r>
              <a:rPr lang="hu-HU" dirty="0"/>
              <a:t> null </a:t>
            </a:r>
            <a:r>
              <a:rPr lang="hu-HU" dirty="0" err="1"/>
              <a:t>when</a:t>
            </a:r>
            <a:r>
              <a:rPr lang="hu-HU" dirty="0"/>
              <a:t> </a:t>
            </a:r>
            <a:r>
              <a:rPr lang="hu-HU" dirty="0" err="1"/>
              <a:t>the</a:t>
            </a:r>
            <a:r>
              <a:rPr lang="hu-HU" dirty="0"/>
              <a:t> </a:t>
            </a:r>
            <a:r>
              <a:rPr lang="hu-HU" dirty="0" err="1"/>
              <a:t>method</a:t>
            </a:r>
            <a:r>
              <a:rPr lang="hu-HU" dirty="0"/>
              <a:t> </a:t>
            </a:r>
            <a:r>
              <a:rPr lang="hu-HU" dirty="0" err="1"/>
              <a:t>returns</a:t>
            </a:r>
            <a:r>
              <a:rPr lang="hu-HU" dirty="0"/>
              <a:t> a </a:t>
            </a:r>
            <a:r>
              <a:rPr lang="hu-HU" dirty="0" err="1"/>
              <a:t>given</a:t>
            </a:r>
            <a:r>
              <a:rPr lang="hu-HU" dirty="0"/>
              <a:t> </a:t>
            </a:r>
            <a:r>
              <a:rPr lang="hu-HU" dirty="0" err="1"/>
              <a:t>bool</a:t>
            </a:r>
            <a:r>
              <a:rPr lang="hu-HU" dirty="0"/>
              <a:t> </a:t>
            </a:r>
            <a:r>
              <a:rPr lang="hu-HU" dirty="0" err="1"/>
              <a:t>value</a:t>
            </a:r>
            <a:r>
              <a:rPr lang="hu-HU" dirty="0"/>
              <a:t>.</a:t>
            </a:r>
          </a:p>
          <a:p>
            <a:endParaRPr lang="hu-HU" dirty="0"/>
          </a:p>
          <a:p>
            <a:endParaRPr lang="en-US" dirty="0"/>
          </a:p>
        </p:txBody>
      </p:sp>
      <p:sp>
        <p:nvSpPr>
          <p:cNvPr id="12" name="Content Placeholder 5">
            <a:extLst>
              <a:ext uri="{FF2B5EF4-FFF2-40B4-BE49-F238E27FC236}">
                <a16:creationId xmlns:a16="http://schemas.microsoft.com/office/drawing/2014/main" id="{5BA964DB-E6D7-2474-96B5-908C9CAA6904}"/>
              </a:ext>
            </a:extLst>
          </p:cNvPr>
          <p:cNvSpPr>
            <a:spLocks noGrp="1"/>
          </p:cNvSpPr>
          <p:nvPr>
            <p:ph sz="quarter" idx="4"/>
          </p:nvPr>
        </p:nvSpPr>
        <p:spPr>
          <a:xfrm>
            <a:off x="5645791" y="2099389"/>
            <a:ext cx="5479409" cy="4072811"/>
          </a:xfrm>
        </p:spPr>
        <p:txBody>
          <a:bodyPr>
            <a:normAutofit/>
          </a:bodyPr>
          <a:lstStyle/>
          <a:p>
            <a:pPr marL="0" indent="0">
              <a:buNone/>
            </a:pPr>
            <a:r>
              <a:rPr lang="en-US" sz="1100" dirty="0">
                <a:latin typeface="Courier New" panose="02070309020205020404" pitchFamily="49" charset="0"/>
                <a:cs typeface="Courier New" panose="02070309020205020404" pitchFamily="49" charset="0"/>
              </a:rPr>
              <a:t>public class </a:t>
            </a:r>
            <a:r>
              <a:rPr lang="en-US" sz="1100" dirty="0" err="1">
                <a:latin typeface="Courier New" panose="02070309020205020404" pitchFamily="49" charset="0"/>
                <a:cs typeface="Courier New" panose="02070309020205020404" pitchFamily="49" charset="0"/>
              </a:rPr>
              <a:t>UserSession</a:t>
            </a:r>
            <a:r>
              <a:rPr lang="en-US" sz="1100" dirty="0">
                <a:latin typeface="Courier New" panose="02070309020205020404" pitchFamily="49" charset="0"/>
                <a:cs typeface="Courier New" panose="02070309020205020404" pitchFamily="49" charset="0"/>
              </a:rPr>
              <a:t> {</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private string? _</a:t>
            </a:r>
            <a:r>
              <a:rPr lang="en-US" sz="1100" dirty="0" err="1">
                <a:latin typeface="Courier New" panose="02070309020205020404" pitchFamily="49" charset="0"/>
                <a:cs typeface="Courier New" panose="02070309020205020404" pitchFamily="49" charset="0"/>
              </a:rPr>
              <a:t>userName</a:t>
            </a:r>
            <a:r>
              <a:rPr lang="en-US" sz="1100" dirty="0">
                <a:latin typeface="Courier New" panose="02070309020205020404" pitchFamily="49" charset="0"/>
                <a:cs typeface="Courier New" panose="02070309020205020404" pitchFamily="49" charset="0"/>
              </a:rPr>
              <a:t>;</a:t>
            </a:r>
            <a:endParaRPr lang="hu-HU"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public bool </a:t>
            </a:r>
            <a:r>
              <a:rPr lang="en-US" sz="1100" dirty="0" err="1">
                <a:latin typeface="Courier New" panose="02070309020205020404" pitchFamily="49" charset="0"/>
                <a:cs typeface="Courier New" panose="02070309020205020404" pitchFamily="49" charset="0"/>
              </a:rPr>
              <a:t>IsLoggedIn</a:t>
            </a:r>
            <a:r>
              <a:rPr lang="en-US" sz="1100" dirty="0">
                <a:latin typeface="Courier New" panose="02070309020205020404" pitchFamily="49" charset="0"/>
                <a:cs typeface="Courier New" panose="02070309020205020404" pitchFamily="49" charset="0"/>
              </a:rPr>
              <a:t> =&gt; _</a:t>
            </a:r>
            <a:r>
              <a:rPr lang="en-US" sz="1100" dirty="0" err="1">
                <a:latin typeface="Courier New" panose="02070309020205020404" pitchFamily="49" charset="0"/>
                <a:cs typeface="Courier New" panose="02070309020205020404" pitchFamily="49" charset="0"/>
              </a:rPr>
              <a:t>userName</a:t>
            </a:r>
            <a:r>
              <a:rPr lang="en-US" sz="1100" dirty="0">
                <a:latin typeface="Courier New" panose="02070309020205020404" pitchFamily="49" charset="0"/>
                <a:cs typeface="Courier New" panose="02070309020205020404" pitchFamily="49" charset="0"/>
              </a:rPr>
              <a:t> is not null;</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public string? Email { get; private set; }</a:t>
            </a:r>
            <a:br>
              <a:rPr lang="hu-HU" sz="1100" dirty="0">
                <a:latin typeface="Courier New" panose="02070309020205020404" pitchFamily="49" charset="0"/>
                <a:cs typeface="Courier New" panose="02070309020205020404" pitchFamily="49" charset="0"/>
              </a:rPr>
            </a:br>
            <a:r>
              <a:rPr lang="hu-HU" sz="1100" dirty="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public string? DisplayName { get; private set; }</a:t>
            </a:r>
          </a:p>
          <a:p>
            <a:pPr marL="0" indent="0">
              <a:buNone/>
            </a:pP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MemberNotNullWhen</a:t>
            </a:r>
            <a:r>
              <a:rPr lang="en-US" sz="1100" dirty="0">
                <a:latin typeface="Courier New" panose="02070309020205020404" pitchFamily="49" charset="0"/>
                <a:cs typeface="Courier New" panose="02070309020205020404" pitchFamily="49" charset="0"/>
              </a:rPr>
              <a:t>(true, </a:t>
            </a:r>
            <a:r>
              <a:rPr lang="en-US" sz="1100" dirty="0" err="1">
                <a:latin typeface="Courier New" panose="02070309020205020404" pitchFamily="49" charset="0"/>
                <a:cs typeface="Courier New" panose="02070309020205020404" pitchFamily="49" charset="0"/>
              </a:rPr>
              <a:t>nameof</a:t>
            </a:r>
            <a:r>
              <a:rPr lang="en-US" sz="1100" dirty="0">
                <a:latin typeface="Courier New" panose="02070309020205020404" pitchFamily="49" charset="0"/>
                <a:cs typeface="Courier New" panose="02070309020205020404" pitchFamily="49" charset="0"/>
              </a:rPr>
              <a:t>(DisplayName))]</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a:t>
            </a:r>
            <a:r>
              <a:rPr lang="hu-HU" sz="1100" dirty="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MemberNotNullWhen</a:t>
            </a:r>
            <a:r>
              <a:rPr lang="en-US" sz="1100" dirty="0">
                <a:latin typeface="Courier New" panose="02070309020205020404" pitchFamily="49" charset="0"/>
                <a:cs typeface="Courier New" panose="02070309020205020404" pitchFamily="49" charset="0"/>
              </a:rPr>
              <a:t>(true, </a:t>
            </a:r>
            <a:r>
              <a:rPr lang="en-US" sz="1100" dirty="0" err="1">
                <a:latin typeface="Courier New" panose="02070309020205020404" pitchFamily="49" charset="0"/>
                <a:cs typeface="Courier New" panose="02070309020205020404" pitchFamily="49" charset="0"/>
              </a:rPr>
              <a:t>nameof</a:t>
            </a:r>
            <a:r>
              <a:rPr lang="en-US" sz="1100" dirty="0">
                <a:latin typeface="Courier New" panose="02070309020205020404" pitchFamily="49" charset="0"/>
                <a:cs typeface="Courier New" panose="02070309020205020404" pitchFamily="49" charset="0"/>
              </a:rPr>
              <a:t>(Email))]</a:t>
            </a:r>
            <a:br>
              <a:rPr lang="hu-HU"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    public virtual bool </a:t>
            </a:r>
            <a:r>
              <a:rPr lang="en-US" sz="1100" dirty="0" err="1">
                <a:latin typeface="Courier New" panose="02070309020205020404" pitchFamily="49" charset="0"/>
                <a:cs typeface="Courier New" panose="02070309020205020404" pitchFamily="49" charset="0"/>
              </a:rPr>
              <a:t>TryLogin</a:t>
            </a:r>
            <a:r>
              <a:rPr lang="en-US" sz="1100" dirty="0">
                <a:latin typeface="Courier New" panose="02070309020205020404" pitchFamily="49" charset="0"/>
                <a:cs typeface="Courier New" panose="02070309020205020404" pitchFamily="49" charset="0"/>
              </a:rPr>
              <a:t>(string user, string pass);</a:t>
            </a:r>
            <a:endParaRPr lang="hu-HU"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a:t>
            </a:r>
          </a:p>
          <a:p>
            <a:pPr marL="0" indent="0">
              <a:buNone/>
            </a:pPr>
            <a:endParaRPr lang="en-US"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75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69AE-2B2A-789A-DA6B-F483F75E46AA}"/>
              </a:ext>
            </a:extLst>
          </p:cNvPr>
          <p:cNvSpPr>
            <a:spLocks noGrp="1"/>
          </p:cNvSpPr>
          <p:nvPr>
            <p:ph type="title"/>
          </p:nvPr>
        </p:nvSpPr>
        <p:spPr>
          <a:xfrm>
            <a:off x="1066800" y="457518"/>
            <a:ext cx="10058400" cy="1188720"/>
          </a:xfrm>
        </p:spPr>
        <p:txBody>
          <a:bodyPr anchor="b">
            <a:normAutofit/>
          </a:bodyPr>
          <a:lstStyle/>
          <a:p>
            <a:r>
              <a:rPr lang="hu-HU" dirty="0" err="1"/>
              <a:t>Nullable</a:t>
            </a:r>
            <a:r>
              <a:rPr lang="hu-HU" dirty="0"/>
              <a:t> </a:t>
            </a:r>
            <a:r>
              <a:rPr lang="hu-HU" dirty="0" err="1"/>
              <a:t>annotation</a:t>
            </a:r>
            <a:r>
              <a:rPr lang="hu-HU" dirty="0"/>
              <a:t> context</a:t>
            </a:r>
            <a:br>
              <a:rPr lang="hu-HU" dirty="0"/>
            </a:br>
            <a:r>
              <a:rPr lang="hu-HU" dirty="0" err="1"/>
              <a:t>MemberNotNullWhen</a:t>
            </a:r>
            <a:endParaRPr lang="en-US" dirty="0"/>
          </a:p>
        </p:txBody>
      </p:sp>
      <p:sp>
        <p:nvSpPr>
          <p:cNvPr id="3" name="Content Placeholder 2">
            <a:extLst>
              <a:ext uri="{FF2B5EF4-FFF2-40B4-BE49-F238E27FC236}">
                <a16:creationId xmlns:a16="http://schemas.microsoft.com/office/drawing/2014/main" id="{9D9351EB-E5C9-D1C2-3BF2-73102BE2855E}"/>
              </a:ext>
            </a:extLst>
          </p:cNvPr>
          <p:cNvSpPr>
            <a:spLocks noGrp="1"/>
          </p:cNvSpPr>
          <p:nvPr>
            <p:ph idx="1"/>
          </p:nvPr>
        </p:nvSpPr>
        <p:spPr>
          <a:xfrm>
            <a:off x="1066800" y="1905001"/>
            <a:ext cx="10058400" cy="4267200"/>
          </a:xfrm>
        </p:spPr>
        <p:txBody>
          <a:bodyPr>
            <a:normAutofit/>
          </a:bodyPr>
          <a:lstStyle/>
          <a:p>
            <a:r>
              <a:rPr lang="hu-HU" dirty="0" err="1"/>
              <a:t>Attributes</a:t>
            </a:r>
            <a:r>
              <a:rPr lang="hu-HU" dirty="0"/>
              <a:t> </a:t>
            </a:r>
            <a:r>
              <a:rPr lang="hu-HU" dirty="0" err="1"/>
              <a:t>cannot</a:t>
            </a:r>
            <a:r>
              <a:rPr lang="hu-HU" dirty="0"/>
              <a:t> be </a:t>
            </a:r>
            <a:r>
              <a:rPr lang="hu-HU" dirty="0" err="1"/>
              <a:t>applied</a:t>
            </a:r>
            <a:r>
              <a:rPr lang="hu-HU" dirty="0"/>
              <a:t> </a:t>
            </a:r>
            <a:r>
              <a:rPr lang="hu-HU" dirty="0" err="1"/>
              <a:t>to</a:t>
            </a:r>
            <a:r>
              <a:rPr lang="hu-HU" dirty="0"/>
              <a:t> </a:t>
            </a:r>
            <a:r>
              <a:rPr lang="hu-HU" dirty="0" err="1"/>
              <a:t>tuple</a:t>
            </a:r>
            <a:r>
              <a:rPr lang="hu-HU" dirty="0"/>
              <a:t> </a:t>
            </a:r>
            <a:r>
              <a:rPr lang="hu-HU" dirty="0" err="1"/>
              <a:t>members</a:t>
            </a:r>
            <a:endParaRPr lang="hu-HU" dirty="0"/>
          </a:p>
          <a:p>
            <a:r>
              <a:rPr lang="hu-HU" dirty="0" err="1"/>
              <a:t>Eg</a:t>
            </a:r>
            <a:r>
              <a:rPr lang="hu-HU" dirty="0"/>
              <a:t>. </a:t>
            </a:r>
            <a:r>
              <a:rPr lang="hu-HU" dirty="0" err="1"/>
              <a:t>you</a:t>
            </a:r>
            <a:r>
              <a:rPr lang="hu-HU" dirty="0"/>
              <a:t> </a:t>
            </a:r>
            <a:r>
              <a:rPr lang="hu-HU" dirty="0" err="1"/>
              <a:t>want</a:t>
            </a:r>
            <a:r>
              <a:rPr lang="hu-HU" dirty="0"/>
              <a:t> </a:t>
            </a:r>
            <a:r>
              <a:rPr lang="hu-HU" dirty="0" err="1"/>
              <a:t>to</a:t>
            </a:r>
            <a:r>
              <a:rPr lang="hu-HU" dirty="0"/>
              <a:t> </a:t>
            </a:r>
            <a:r>
              <a:rPr lang="hu-HU" dirty="0" err="1"/>
              <a:t>create</a:t>
            </a:r>
            <a:r>
              <a:rPr lang="hu-HU" dirty="0"/>
              <a:t> an </a:t>
            </a:r>
            <a:r>
              <a:rPr lang="hu-HU" dirty="0" err="1"/>
              <a:t>async</a:t>
            </a:r>
            <a:r>
              <a:rPr lang="hu-HU" dirty="0"/>
              <a:t> </a:t>
            </a:r>
            <a:r>
              <a:rPr lang="hu-HU" dirty="0" err="1"/>
              <a:t>TryDoSomething</a:t>
            </a:r>
            <a:r>
              <a:rPr lang="hu-HU" dirty="0"/>
              <a:t> </a:t>
            </a:r>
            <a:r>
              <a:rPr lang="hu-HU" dirty="0" err="1"/>
              <a:t>method</a:t>
            </a:r>
            <a:r>
              <a:rPr lang="hu-HU" dirty="0"/>
              <a:t>, </a:t>
            </a:r>
            <a:r>
              <a:rPr lang="hu-HU" dirty="0" err="1"/>
              <a:t>there’s</a:t>
            </a:r>
            <a:r>
              <a:rPr lang="hu-HU" dirty="0"/>
              <a:t> no </a:t>
            </a:r>
            <a:r>
              <a:rPr lang="hu-HU" dirty="0" err="1"/>
              <a:t>way</a:t>
            </a:r>
            <a:r>
              <a:rPr lang="hu-HU" dirty="0"/>
              <a:t> </a:t>
            </a:r>
            <a:r>
              <a:rPr lang="hu-HU" dirty="0" err="1"/>
              <a:t>to</a:t>
            </a:r>
            <a:r>
              <a:rPr lang="hu-HU" dirty="0"/>
              <a:t> </a:t>
            </a:r>
            <a:r>
              <a:rPr lang="hu-HU" dirty="0" err="1"/>
              <a:t>properly</a:t>
            </a:r>
            <a:r>
              <a:rPr lang="hu-HU" dirty="0"/>
              <a:t> </a:t>
            </a:r>
            <a:r>
              <a:rPr lang="hu-HU" dirty="0" err="1"/>
              <a:t>annotate</a:t>
            </a:r>
            <a:r>
              <a:rPr lang="hu-HU" dirty="0"/>
              <a:t> </a:t>
            </a:r>
            <a:r>
              <a:rPr lang="hu-HU" dirty="0" err="1"/>
              <a:t>the</a:t>
            </a:r>
            <a:r>
              <a:rPr lang="hu-HU" dirty="0"/>
              <a:t> </a:t>
            </a:r>
            <a:r>
              <a:rPr lang="hu-HU" dirty="0" err="1"/>
              <a:t>result</a:t>
            </a:r>
            <a:r>
              <a:rPr lang="hu-HU" dirty="0"/>
              <a:t> </a:t>
            </a:r>
            <a:r>
              <a:rPr lang="hu-HU" dirty="0" err="1"/>
              <a:t>member</a:t>
            </a:r>
            <a:r>
              <a:rPr lang="hu-HU" dirty="0"/>
              <a:t>.</a:t>
            </a:r>
          </a:p>
          <a:p>
            <a:r>
              <a:rPr lang="hu-HU" dirty="0" err="1"/>
              <a:t>Use</a:t>
            </a:r>
            <a:r>
              <a:rPr lang="hu-HU" dirty="0"/>
              <a:t> a </a:t>
            </a:r>
            <a:r>
              <a:rPr lang="hu-HU" dirty="0" err="1"/>
              <a:t>struct</a:t>
            </a:r>
            <a:r>
              <a:rPr lang="hu-HU" dirty="0"/>
              <a:t> </a:t>
            </a:r>
            <a:r>
              <a:rPr lang="hu-HU" dirty="0" err="1"/>
              <a:t>instead</a:t>
            </a:r>
            <a:r>
              <a:rPr lang="hu-HU" dirty="0"/>
              <a:t>.</a:t>
            </a:r>
          </a:p>
          <a:p>
            <a:endParaRPr lang="hu-HU" dirty="0"/>
          </a:p>
          <a:p>
            <a:pPr marL="0" indent="0">
              <a:buNone/>
            </a:pPr>
            <a:r>
              <a:rPr lang="hu-HU" sz="1200" dirty="0">
                <a:solidFill>
                  <a:srgbClr val="00B0F0"/>
                </a:solidFill>
                <a:latin typeface="Courier New" panose="02070309020205020404" pitchFamily="49" charset="0"/>
                <a:cs typeface="Courier New" panose="02070309020205020404" pitchFamily="49" charset="0"/>
              </a:rPr>
              <a:t>//</a:t>
            </a:r>
            <a:r>
              <a:rPr lang="hu-HU" sz="1200" dirty="0" err="1">
                <a:solidFill>
                  <a:srgbClr val="00B0F0"/>
                </a:solidFill>
                <a:latin typeface="Courier New" panose="02070309020205020404" pitchFamily="49" charset="0"/>
                <a:cs typeface="Courier New" panose="02070309020205020404" pitchFamily="49" charset="0"/>
              </a:rPr>
              <a:t>Compiler</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error</a:t>
            </a:r>
            <a:br>
              <a:rPr lang="hu-HU" sz="1200" dirty="0">
                <a:latin typeface="Courier New" panose="02070309020205020404" pitchFamily="49" charset="0"/>
                <a:cs typeface="Courier New" panose="02070309020205020404" pitchFamily="49" charset="0"/>
              </a:rPr>
            </a:br>
            <a:r>
              <a:rPr lang="hu-HU" sz="1200" dirty="0" err="1">
                <a:latin typeface="Courier New" panose="02070309020205020404" pitchFamily="49" charset="0"/>
                <a:cs typeface="Courier New" panose="02070309020205020404" pitchFamily="49" charset="0"/>
              </a:rPr>
              <a:t>Task</a:t>
            </a:r>
            <a:r>
              <a:rPr lang="hu-HU" sz="1200" dirty="0">
                <a:latin typeface="Courier New" panose="02070309020205020404" pitchFamily="49" charset="0"/>
                <a:cs typeface="Courier New" panose="02070309020205020404" pitchFamily="49" charset="0"/>
              </a:rPr>
              <a:t>&lt;(</a:t>
            </a:r>
            <a:r>
              <a:rPr lang="hu-HU" sz="1200" dirty="0">
                <a:solidFill>
                  <a:schemeClr val="bg1"/>
                </a:solidFill>
                <a:highlight>
                  <a:srgbClr val="FF0000"/>
                </a:highlight>
                <a:latin typeface="Courier New" panose="02070309020205020404" pitchFamily="49" charset="0"/>
                <a:cs typeface="Courier New" panose="02070309020205020404" pitchFamily="49" charset="0"/>
              </a:rPr>
              <a:t>[</a:t>
            </a:r>
            <a:r>
              <a:rPr lang="hu-HU" sz="1200" dirty="0" err="1">
                <a:solidFill>
                  <a:schemeClr val="bg1"/>
                </a:solidFill>
                <a:highlight>
                  <a:srgbClr val="FF0000"/>
                </a:highlight>
                <a:latin typeface="Courier New" panose="02070309020205020404" pitchFamily="49" charset="0"/>
                <a:cs typeface="Courier New" panose="02070309020205020404" pitchFamily="49" charset="0"/>
              </a:rPr>
              <a:t>MemberNotNullWhen</a:t>
            </a:r>
            <a:r>
              <a:rPr lang="hu-HU" sz="1200" dirty="0">
                <a:solidFill>
                  <a:schemeClr val="bg1"/>
                </a:solidFill>
                <a:highlight>
                  <a:srgbClr val="FF0000"/>
                </a:highlight>
                <a:latin typeface="Courier New" panose="02070309020205020404" pitchFamily="49" charset="0"/>
                <a:cs typeface="Courier New" panose="02070309020205020404" pitchFamily="49" charset="0"/>
              </a:rPr>
              <a:t>(</a:t>
            </a:r>
            <a:r>
              <a:rPr lang="hu-HU" sz="1200" dirty="0" err="1">
                <a:solidFill>
                  <a:schemeClr val="bg1"/>
                </a:solidFill>
                <a:highlight>
                  <a:srgbClr val="FF0000"/>
                </a:highlight>
                <a:latin typeface="Courier New" panose="02070309020205020404" pitchFamily="49" charset="0"/>
                <a:cs typeface="Courier New" panose="02070309020205020404" pitchFamily="49" charset="0"/>
              </a:rPr>
              <a:t>true</a:t>
            </a:r>
            <a:r>
              <a:rPr lang="hu-HU" sz="1200" dirty="0">
                <a:solidFill>
                  <a:schemeClr val="bg1"/>
                </a:solidFill>
                <a:highlight>
                  <a:srgbClr val="FF0000"/>
                </a:highlight>
                <a:latin typeface="Courier New" panose="02070309020205020404" pitchFamily="49" charset="0"/>
                <a:cs typeface="Courier New" panose="02070309020205020404" pitchFamily="49" charset="0"/>
              </a:rPr>
              <a:t>, </a:t>
            </a:r>
            <a:r>
              <a:rPr lang="hu-HU" sz="1200" dirty="0" err="1">
                <a:solidFill>
                  <a:schemeClr val="bg1"/>
                </a:solidFill>
                <a:highlight>
                  <a:srgbClr val="FF0000"/>
                </a:highlight>
                <a:latin typeface="Courier New" panose="02070309020205020404" pitchFamily="49" charset="0"/>
                <a:cs typeface="Courier New" panose="02070309020205020404" pitchFamily="49" charset="0"/>
              </a:rPr>
              <a:t>nameof</a:t>
            </a:r>
            <a:r>
              <a:rPr lang="hu-HU" sz="1200" dirty="0">
                <a:solidFill>
                  <a:schemeClr val="bg1"/>
                </a:solidFill>
                <a:highlight>
                  <a:srgbClr val="FF0000"/>
                </a:highlight>
                <a:latin typeface="Courier New" panose="02070309020205020404" pitchFamily="49" charset="0"/>
                <a:cs typeface="Courier New" panose="02070309020205020404" pitchFamily="49" charset="0"/>
              </a:rPr>
              <a:t>(</a:t>
            </a:r>
            <a:r>
              <a:rPr lang="hu-HU" sz="1200" dirty="0" err="1">
                <a:solidFill>
                  <a:schemeClr val="bg1"/>
                </a:solidFill>
                <a:highlight>
                  <a:srgbClr val="FF0000"/>
                </a:highlight>
                <a:latin typeface="Courier New" panose="02070309020205020404" pitchFamily="49" charset="0"/>
                <a:cs typeface="Courier New" panose="02070309020205020404" pitchFamily="49" charset="0"/>
              </a:rPr>
              <a:t>Result</a:t>
            </a:r>
            <a:r>
              <a:rPr lang="hu-HU" sz="1200" dirty="0">
                <a:solidFill>
                  <a:schemeClr val="bg1"/>
                </a:solidFill>
                <a:highlight>
                  <a:srgbClr val="FF0000"/>
                </a:highlight>
                <a:latin typeface="Courier New" panose="02070309020205020404" pitchFamily="49" charset="0"/>
                <a:cs typeface="Courier New" panose="02070309020205020404" pitchFamily="49" charset="0"/>
              </a:rPr>
              <a:t>))]</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bool</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Success</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Result</a:t>
            </a:r>
            <a:r>
              <a:rPr lang="hu-HU" sz="1200" dirty="0">
                <a:latin typeface="Courier New" panose="02070309020205020404" pitchFamily="49" charset="0"/>
                <a:cs typeface="Courier New" panose="02070309020205020404" pitchFamily="49" charset="0"/>
              </a:rPr>
              <a:t>)&gt; </a:t>
            </a:r>
            <a:r>
              <a:rPr lang="hu-HU" sz="1200" dirty="0" err="1">
                <a:latin typeface="Courier New" panose="02070309020205020404" pitchFamily="49" charset="0"/>
                <a:cs typeface="Courier New" panose="02070309020205020404" pitchFamily="49" charset="0"/>
              </a:rPr>
              <a:t>TryDoSomethingAsync</a:t>
            </a:r>
            <a:r>
              <a:rPr lang="hu-HU"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265305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A68BCD-39F2-6E01-788F-792C61F14197}"/>
              </a:ext>
            </a:extLst>
          </p:cNvPr>
          <p:cNvSpPr>
            <a:spLocks noGrp="1"/>
          </p:cNvSpPr>
          <p:nvPr>
            <p:ph type="title"/>
          </p:nvPr>
        </p:nvSpPr>
        <p:spPr>
          <a:xfrm>
            <a:off x="1066800" y="457518"/>
            <a:ext cx="10058400" cy="1188720"/>
          </a:xfrm>
        </p:spPr>
        <p:txBody>
          <a:bodyPr/>
          <a:lstStyle/>
          <a:p>
            <a:r>
              <a:rPr lang="hu-HU" dirty="0" err="1"/>
              <a:t>Nullable</a:t>
            </a:r>
            <a:r>
              <a:rPr lang="hu-HU" dirty="0"/>
              <a:t> </a:t>
            </a:r>
            <a:r>
              <a:rPr lang="hu-HU" dirty="0" err="1"/>
              <a:t>annotation</a:t>
            </a:r>
            <a:r>
              <a:rPr lang="hu-HU" dirty="0"/>
              <a:t> context</a:t>
            </a:r>
            <a:br>
              <a:rPr lang="hu-HU" dirty="0"/>
            </a:br>
            <a:r>
              <a:rPr lang="hu-HU" dirty="0" err="1"/>
              <a:t>DoesNotReturn</a:t>
            </a:r>
            <a:endParaRPr lang="en-US" dirty="0"/>
          </a:p>
        </p:txBody>
      </p:sp>
      <p:sp>
        <p:nvSpPr>
          <p:cNvPr id="13" name="Content Placeholder 2">
            <a:extLst>
              <a:ext uri="{FF2B5EF4-FFF2-40B4-BE49-F238E27FC236}">
                <a16:creationId xmlns:a16="http://schemas.microsoft.com/office/drawing/2014/main" id="{B1BA0F1D-28B7-F4D8-08AB-573E2CA1B68E}"/>
              </a:ext>
            </a:extLst>
          </p:cNvPr>
          <p:cNvSpPr>
            <a:spLocks noGrp="1"/>
          </p:cNvSpPr>
          <p:nvPr>
            <p:ph idx="1"/>
          </p:nvPr>
        </p:nvSpPr>
        <p:spPr>
          <a:xfrm>
            <a:off x="1066800" y="1905001"/>
            <a:ext cx="10058400" cy="4267200"/>
          </a:xfrm>
        </p:spPr>
        <p:txBody>
          <a:bodyPr>
            <a:normAutofit/>
          </a:bodyPr>
          <a:lstStyle/>
          <a:p>
            <a:r>
              <a:rPr lang="hu-HU" dirty="0" err="1"/>
              <a:t>Marks</a:t>
            </a:r>
            <a:r>
              <a:rPr lang="hu-HU" dirty="0"/>
              <a:t> a </a:t>
            </a:r>
            <a:r>
              <a:rPr lang="hu-HU" dirty="0" err="1"/>
              <a:t>method</a:t>
            </a:r>
            <a:r>
              <a:rPr lang="hu-HU" dirty="0"/>
              <a:t> </a:t>
            </a:r>
            <a:r>
              <a:rPr lang="hu-HU" dirty="0" err="1"/>
              <a:t>that</a:t>
            </a:r>
            <a:r>
              <a:rPr lang="hu-HU" dirty="0"/>
              <a:t> </a:t>
            </a:r>
            <a:r>
              <a:rPr lang="hu-HU" dirty="0" err="1"/>
              <a:t>never</a:t>
            </a:r>
            <a:r>
              <a:rPr lang="hu-HU" dirty="0"/>
              <a:t> </a:t>
            </a:r>
            <a:r>
              <a:rPr lang="hu-HU" dirty="0" err="1"/>
              <a:t>returns</a:t>
            </a:r>
            <a:r>
              <a:rPr lang="hu-HU" dirty="0"/>
              <a:t> </a:t>
            </a:r>
            <a:r>
              <a:rPr lang="hu-HU" dirty="0" err="1"/>
              <a:t>gracefully</a:t>
            </a:r>
            <a:r>
              <a:rPr lang="hu-HU" dirty="0"/>
              <a:t>, </a:t>
            </a:r>
            <a:r>
              <a:rPr lang="hu-HU" dirty="0" err="1"/>
              <a:t>instead</a:t>
            </a:r>
            <a:r>
              <a:rPr lang="hu-HU" dirty="0"/>
              <a:t> </a:t>
            </a:r>
            <a:r>
              <a:rPr lang="hu-HU" dirty="0" err="1"/>
              <a:t>always</a:t>
            </a:r>
            <a:r>
              <a:rPr lang="hu-HU" dirty="0"/>
              <a:t> </a:t>
            </a:r>
            <a:r>
              <a:rPr lang="hu-HU" dirty="0" err="1"/>
              <a:t>throws</a:t>
            </a:r>
            <a:r>
              <a:rPr lang="hu-HU" dirty="0"/>
              <a:t> an </a:t>
            </a:r>
            <a:r>
              <a:rPr lang="hu-HU" dirty="0" err="1"/>
              <a:t>exception</a:t>
            </a:r>
            <a:r>
              <a:rPr lang="hu-HU" dirty="0"/>
              <a:t>.</a:t>
            </a:r>
          </a:p>
          <a:p>
            <a:pPr marL="0" indent="0">
              <a:buNone/>
            </a:pP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DoesNotReturn</a:t>
            </a:r>
            <a:r>
              <a:rPr lang="en-US" sz="1500" dirty="0">
                <a:latin typeface="Courier New" panose="02070309020205020404" pitchFamily="49" charset="0"/>
                <a:cs typeface="Courier New" panose="02070309020205020404" pitchFamily="49" charset="0"/>
              </a:rPr>
              <a:t>]</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private void </a:t>
            </a:r>
            <a:r>
              <a:rPr lang="en-US" sz="1500" dirty="0" err="1">
                <a:latin typeface="Courier New" panose="02070309020205020404" pitchFamily="49" charset="0"/>
                <a:cs typeface="Courier New" panose="02070309020205020404" pitchFamily="49" charset="0"/>
              </a:rPr>
              <a:t>FailFast</a:t>
            </a:r>
            <a:r>
              <a:rPr lang="en-US" sz="1500" dirty="0">
                <a:latin typeface="Courier New" panose="02070309020205020404" pitchFamily="49" charset="0"/>
                <a:cs typeface="Courier New" panose="02070309020205020404" pitchFamily="49" charset="0"/>
              </a:rPr>
              <a:t>() {</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throw new </a:t>
            </a:r>
            <a:r>
              <a:rPr lang="en-US" sz="1500" dirty="0" err="1">
                <a:latin typeface="Courier New" panose="02070309020205020404" pitchFamily="49" charset="0"/>
                <a:cs typeface="Courier New" panose="02070309020205020404" pitchFamily="49" charset="0"/>
              </a:rPr>
              <a:t>InvalidOperationException</a:t>
            </a:r>
            <a:r>
              <a:rPr lang="en-US" sz="1500" dirty="0">
                <a:latin typeface="Courier New" panose="02070309020205020404" pitchFamily="49" charset="0"/>
                <a:cs typeface="Courier New" panose="02070309020205020404" pitchFamily="49" charset="0"/>
              </a:rPr>
              <a:t>();</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public void </a:t>
            </a:r>
            <a:r>
              <a:rPr lang="en-US" sz="1500" dirty="0" err="1">
                <a:latin typeface="Courier New" panose="02070309020205020404" pitchFamily="49" charset="0"/>
                <a:cs typeface="Courier New" panose="02070309020205020404" pitchFamily="49" charset="0"/>
              </a:rPr>
              <a:t>SetState</a:t>
            </a:r>
            <a:r>
              <a:rPr lang="en-US" sz="1500" dirty="0">
                <a:latin typeface="Courier New" panose="02070309020205020404" pitchFamily="49" charset="0"/>
                <a:cs typeface="Courier New" panose="02070309020205020404" pitchFamily="49" charset="0"/>
              </a:rPr>
              <a:t>(object </a:t>
            </a:r>
            <a:r>
              <a:rPr lang="en-US" sz="1500" dirty="0" err="1">
                <a:latin typeface="Courier New" panose="02070309020205020404" pitchFamily="49" charset="0"/>
                <a:cs typeface="Courier New" panose="02070309020205020404" pitchFamily="49" charset="0"/>
              </a:rPr>
              <a:t>containedField</a:t>
            </a:r>
            <a:r>
              <a:rPr lang="en-US" sz="1500" dirty="0">
                <a:latin typeface="Courier New" panose="02070309020205020404" pitchFamily="49" charset="0"/>
                <a:cs typeface="Courier New" panose="02070309020205020404" pitchFamily="49" charset="0"/>
              </a:rPr>
              <a:t>) {</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if (</a:t>
            </a:r>
            <a:r>
              <a:rPr lang="en-US" sz="1500" dirty="0" err="1">
                <a:latin typeface="Courier New" panose="02070309020205020404" pitchFamily="49" charset="0"/>
                <a:cs typeface="Courier New" panose="02070309020205020404" pitchFamily="49" charset="0"/>
              </a:rPr>
              <a:t>containedField</a:t>
            </a:r>
            <a:r>
              <a:rPr lang="en-US" sz="1500" dirty="0">
                <a:latin typeface="Courier New" panose="02070309020205020404" pitchFamily="49" charset="0"/>
                <a:cs typeface="Courier New" panose="02070309020205020404" pitchFamily="49" charset="0"/>
              </a:rPr>
              <a:t> is null)</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FailFast</a:t>
            </a: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a:t>
            </a:r>
            <a:r>
              <a:rPr lang="en-US" sz="1500" dirty="0">
                <a:solidFill>
                  <a:srgbClr val="00B0F0"/>
                </a:solidFill>
                <a:latin typeface="Courier New" panose="02070309020205020404" pitchFamily="49" charset="0"/>
                <a:cs typeface="Courier New" panose="02070309020205020404" pitchFamily="49" charset="0"/>
              </a:rPr>
              <a:t>// </a:t>
            </a:r>
            <a:r>
              <a:rPr lang="en-US" sz="1500" dirty="0" err="1">
                <a:solidFill>
                  <a:srgbClr val="00B0F0"/>
                </a:solidFill>
                <a:latin typeface="Courier New" panose="02070309020205020404" pitchFamily="49" charset="0"/>
                <a:cs typeface="Courier New" panose="02070309020205020404" pitchFamily="49" charset="0"/>
              </a:rPr>
              <a:t>containedField</a:t>
            </a:r>
            <a:r>
              <a:rPr lang="en-US" sz="1500" dirty="0">
                <a:solidFill>
                  <a:srgbClr val="00B0F0"/>
                </a:solidFill>
                <a:latin typeface="Courier New" panose="02070309020205020404" pitchFamily="49" charset="0"/>
                <a:cs typeface="Courier New" panose="02070309020205020404" pitchFamily="49" charset="0"/>
              </a:rPr>
              <a:t> can't be null:</a:t>
            </a:r>
            <a:br>
              <a:rPr lang="hu-HU" sz="1500" dirty="0">
                <a:solidFill>
                  <a:srgbClr val="00B0F0"/>
                </a:solidFill>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    _field = </a:t>
            </a:r>
            <a:r>
              <a:rPr lang="en-US" sz="1500" dirty="0" err="1">
                <a:latin typeface="Courier New" panose="02070309020205020404" pitchFamily="49" charset="0"/>
                <a:cs typeface="Courier New" panose="02070309020205020404" pitchFamily="49" charset="0"/>
              </a:rPr>
              <a:t>containedField</a:t>
            </a:r>
            <a:r>
              <a:rPr lang="en-US" sz="1500" dirty="0">
                <a:latin typeface="Courier New" panose="02070309020205020404" pitchFamily="49" charset="0"/>
                <a:cs typeface="Courier New" panose="02070309020205020404" pitchFamily="49" charset="0"/>
              </a:rPr>
              <a:t>;</a:t>
            </a:r>
            <a:br>
              <a:rPr lang="hu-HU" sz="1500" dirty="0">
                <a:latin typeface="Courier New" panose="02070309020205020404" pitchFamily="49" charset="0"/>
                <a:cs typeface="Courier New" panose="02070309020205020404" pitchFamily="49" charset="0"/>
              </a:rPr>
            </a:br>
            <a:r>
              <a:rPr lang="en-US" sz="15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101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530F-0132-9031-11C4-811B2F709963}"/>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br>
              <a:rPr lang="hu-HU" dirty="0"/>
            </a:br>
            <a:r>
              <a:rPr lang="hu-HU" dirty="0" err="1"/>
              <a:t>DoesNotReturnIf</a:t>
            </a:r>
            <a:endParaRPr lang="en-US" dirty="0"/>
          </a:p>
        </p:txBody>
      </p:sp>
      <p:sp>
        <p:nvSpPr>
          <p:cNvPr id="3" name="Content Placeholder 2">
            <a:extLst>
              <a:ext uri="{FF2B5EF4-FFF2-40B4-BE49-F238E27FC236}">
                <a16:creationId xmlns:a16="http://schemas.microsoft.com/office/drawing/2014/main" id="{6184280D-461F-BBE8-80B3-5CB080BADCEC}"/>
              </a:ext>
            </a:extLst>
          </p:cNvPr>
          <p:cNvSpPr>
            <a:spLocks noGrp="1"/>
          </p:cNvSpPr>
          <p:nvPr>
            <p:ph idx="1"/>
          </p:nvPr>
        </p:nvSpPr>
        <p:spPr/>
        <p:txBody>
          <a:bodyPr>
            <a:normAutofit/>
          </a:bodyPr>
          <a:lstStyle/>
          <a:p>
            <a:r>
              <a:rPr lang="hu-HU" dirty="0" err="1"/>
              <a:t>Marks</a:t>
            </a:r>
            <a:r>
              <a:rPr lang="hu-HU" dirty="0"/>
              <a:t> a </a:t>
            </a:r>
            <a:r>
              <a:rPr lang="hu-HU" dirty="0" err="1"/>
              <a:t>method</a:t>
            </a:r>
            <a:r>
              <a:rPr lang="hu-HU" dirty="0"/>
              <a:t> </a:t>
            </a:r>
            <a:r>
              <a:rPr lang="hu-HU" dirty="0" err="1"/>
              <a:t>that</a:t>
            </a:r>
            <a:r>
              <a:rPr lang="hu-HU" dirty="0"/>
              <a:t> </a:t>
            </a:r>
            <a:r>
              <a:rPr lang="hu-HU" dirty="0" err="1"/>
              <a:t>does</a:t>
            </a:r>
            <a:r>
              <a:rPr lang="hu-HU" dirty="0"/>
              <a:t> </a:t>
            </a:r>
            <a:r>
              <a:rPr lang="hu-HU" dirty="0" err="1"/>
              <a:t>not</a:t>
            </a:r>
            <a:r>
              <a:rPr lang="hu-HU" dirty="0"/>
              <a:t> </a:t>
            </a:r>
            <a:r>
              <a:rPr lang="hu-HU" dirty="0" err="1"/>
              <a:t>return</a:t>
            </a:r>
            <a:r>
              <a:rPr lang="hu-HU" dirty="0"/>
              <a:t> </a:t>
            </a:r>
            <a:r>
              <a:rPr lang="hu-HU" dirty="0" err="1"/>
              <a:t>gracefully</a:t>
            </a:r>
            <a:r>
              <a:rPr lang="hu-HU" dirty="0"/>
              <a:t> </a:t>
            </a:r>
            <a:r>
              <a:rPr lang="hu-HU" dirty="0" err="1"/>
              <a:t>when</a:t>
            </a:r>
            <a:r>
              <a:rPr lang="hu-HU" dirty="0"/>
              <a:t> a </a:t>
            </a:r>
            <a:r>
              <a:rPr lang="hu-HU" dirty="0" err="1"/>
              <a:t>parameter</a:t>
            </a:r>
            <a:r>
              <a:rPr lang="hu-HU" dirty="0"/>
              <a:t> has a </a:t>
            </a:r>
            <a:r>
              <a:rPr lang="hu-HU" dirty="0" err="1"/>
              <a:t>given</a:t>
            </a:r>
            <a:r>
              <a:rPr lang="hu-HU" dirty="0"/>
              <a:t> </a:t>
            </a:r>
            <a:r>
              <a:rPr lang="hu-HU" dirty="0" err="1"/>
              <a:t>value</a:t>
            </a:r>
            <a:r>
              <a:rPr lang="hu-HU" dirty="0"/>
              <a:t>.</a:t>
            </a:r>
          </a:p>
          <a:p>
            <a:pPr marL="0" indent="0">
              <a:buNone/>
            </a:pPr>
            <a:r>
              <a:rPr lang="hu-HU" sz="1800" dirty="0" err="1">
                <a:latin typeface="Courier New" panose="02070309020205020404" pitchFamily="49" charset="0"/>
                <a:cs typeface="Courier New" panose="02070309020205020404" pitchFamily="49" charset="0"/>
              </a:rPr>
              <a:t>private</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void</a:t>
            </a:r>
            <a:r>
              <a:rPr lang="hu-HU" sz="1800" dirty="0">
                <a:latin typeface="Courier New" panose="02070309020205020404" pitchFamily="49" charset="0"/>
                <a:cs typeface="Courier New" panose="02070309020205020404" pitchFamily="49" charset="0"/>
              </a:rPr>
              <a:t> Test(</a:t>
            </a:r>
            <a:r>
              <a:rPr lang="hu-HU" sz="1800" dirty="0" err="1">
                <a:latin typeface="Courier New" panose="02070309020205020404" pitchFamily="49" charset="0"/>
                <a:cs typeface="Courier New" panose="02070309020205020404" pitchFamily="49" charset="0"/>
              </a:rPr>
              <a:t>string</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arg</a:t>
            </a:r>
            <a:r>
              <a:rPr lang="hu-HU" sz="1800" dirty="0">
                <a:latin typeface="Courier New" panose="02070309020205020404" pitchFamily="49" charset="0"/>
                <a:cs typeface="Courier New" panose="02070309020205020404" pitchFamily="49" charset="0"/>
              </a:rPr>
              <a:t>) {</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ThrowIf</a:t>
            </a: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arg</a:t>
            </a:r>
            <a:r>
              <a:rPr lang="hu-HU" sz="1800" dirty="0">
                <a:latin typeface="Courier New" panose="02070309020205020404" pitchFamily="49" charset="0"/>
                <a:cs typeface="Courier New" panose="02070309020205020404" pitchFamily="49" charset="0"/>
              </a:rPr>
              <a:t> is null);</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Console.WriteLine</a:t>
            </a: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arg.Length</a:t>
            </a:r>
            <a:r>
              <a:rPr lang="hu-HU" sz="1800" dirty="0">
                <a:latin typeface="Courier New" panose="02070309020205020404" pitchFamily="49" charset="0"/>
                <a:cs typeface="Courier New" panose="02070309020205020404" pitchFamily="49" charset="0"/>
              </a:rPr>
              <a:t>); </a:t>
            </a:r>
            <a:r>
              <a:rPr lang="hu-HU" sz="1800" dirty="0">
                <a:solidFill>
                  <a:srgbClr val="00B0F0"/>
                </a:solidFill>
                <a:latin typeface="Courier New" panose="02070309020205020404" pitchFamily="49" charset="0"/>
                <a:cs typeface="Courier New" panose="02070309020205020404" pitchFamily="49" charset="0"/>
              </a:rPr>
              <a:t>//</a:t>
            </a:r>
            <a:r>
              <a:rPr lang="hu-HU" sz="1800" dirty="0" err="1">
                <a:solidFill>
                  <a:srgbClr val="00B0F0"/>
                </a:solidFill>
                <a:latin typeface="Courier New" panose="02070309020205020404" pitchFamily="49" charset="0"/>
                <a:cs typeface="Courier New" panose="02070309020205020404" pitchFamily="49" charset="0"/>
              </a:rPr>
              <a:t>safe</a:t>
            </a:r>
            <a:r>
              <a:rPr lang="hu-HU" sz="1800" dirty="0">
                <a:solidFill>
                  <a:srgbClr val="00B0F0"/>
                </a:solidFill>
                <a:latin typeface="Courier New" panose="02070309020205020404" pitchFamily="49" charset="0"/>
                <a:cs typeface="Courier New" panose="02070309020205020404" pitchFamily="49" charset="0"/>
              </a:rPr>
              <a:t> </a:t>
            </a:r>
            <a:r>
              <a:rPr lang="hu-HU" sz="1800" dirty="0" err="1">
                <a:solidFill>
                  <a:srgbClr val="00B0F0"/>
                </a:solidFill>
                <a:latin typeface="Courier New" panose="02070309020205020404" pitchFamily="49" charset="0"/>
                <a:cs typeface="Courier New" panose="02070309020205020404" pitchFamily="49" charset="0"/>
              </a:rPr>
              <a:t>to</a:t>
            </a:r>
            <a:r>
              <a:rPr lang="hu-HU" sz="1800" dirty="0">
                <a:solidFill>
                  <a:srgbClr val="00B0F0"/>
                </a:solidFill>
                <a:latin typeface="Courier New" panose="02070309020205020404" pitchFamily="49" charset="0"/>
                <a:cs typeface="Courier New" panose="02070309020205020404" pitchFamily="49" charset="0"/>
              </a:rPr>
              <a:t> </a:t>
            </a:r>
            <a:r>
              <a:rPr lang="hu-HU" sz="1800" dirty="0" err="1">
                <a:solidFill>
                  <a:srgbClr val="00B0F0"/>
                </a:solidFill>
                <a:latin typeface="Courier New" panose="02070309020205020404" pitchFamily="49" charset="0"/>
                <a:cs typeface="Courier New" panose="02070309020205020404" pitchFamily="49" charset="0"/>
              </a:rPr>
              <a:t>dereference</a:t>
            </a:r>
            <a:r>
              <a:rPr lang="hu-HU" sz="1800" dirty="0">
                <a:solidFill>
                  <a:srgbClr val="00B0F0"/>
                </a:solidFill>
                <a:latin typeface="Courier New" panose="02070309020205020404" pitchFamily="49" charset="0"/>
                <a:cs typeface="Courier New" panose="02070309020205020404" pitchFamily="49" charset="0"/>
              </a:rPr>
              <a:t> „</a:t>
            </a:r>
            <a:r>
              <a:rPr lang="hu-HU" sz="1800" dirty="0" err="1">
                <a:solidFill>
                  <a:srgbClr val="00B0F0"/>
                </a:solidFill>
                <a:latin typeface="Courier New" panose="02070309020205020404" pitchFamily="49" charset="0"/>
                <a:cs typeface="Courier New" panose="02070309020205020404" pitchFamily="49" charset="0"/>
              </a:rPr>
              <a:t>arg</a:t>
            </a:r>
            <a:r>
              <a:rPr lang="hu-HU" sz="1800" dirty="0">
                <a:solidFill>
                  <a:srgbClr val="00B0F0"/>
                </a:solidFill>
                <a:latin typeface="Courier New" panose="02070309020205020404" pitchFamily="49" charset="0"/>
                <a:cs typeface="Courier New" panose="02070309020205020404" pitchFamily="49" charset="0"/>
              </a:rPr>
              <a:t>”</a:t>
            </a:r>
            <a:br>
              <a:rPr lang="hu-HU" sz="1800" dirty="0">
                <a:solidFill>
                  <a:srgbClr val="00B0F0"/>
                </a:solidFill>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a:t>
            </a:r>
          </a:p>
          <a:p>
            <a:pPr marL="0" indent="0">
              <a:buNone/>
            </a:pPr>
            <a:r>
              <a:rPr lang="hu-HU" sz="1800" dirty="0" err="1">
                <a:latin typeface="Courier New" panose="02070309020205020404" pitchFamily="49" charset="0"/>
                <a:cs typeface="Courier New" panose="02070309020205020404" pitchFamily="49" charset="0"/>
              </a:rPr>
              <a:t>private</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void</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ThrowIf</a:t>
            </a: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DoesNotReturnIf</a:t>
            </a:r>
            <a:r>
              <a:rPr lang="hu-HU" sz="1800" dirty="0">
                <a:latin typeface="Courier New" panose="02070309020205020404" pitchFamily="49" charset="0"/>
                <a:cs typeface="Courier New" panose="02070309020205020404" pitchFamily="49" charset="0"/>
              </a:rPr>
              <a:t>(</a:t>
            </a:r>
            <a:r>
              <a:rPr lang="hu-HU" sz="1800" dirty="0" err="1">
                <a:latin typeface="Courier New" panose="02070309020205020404" pitchFamily="49" charset="0"/>
                <a:cs typeface="Courier New" panose="02070309020205020404" pitchFamily="49" charset="0"/>
              </a:rPr>
              <a:t>true</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bool</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flag</a:t>
            </a:r>
            <a:r>
              <a:rPr lang="hu-HU" sz="1800" dirty="0">
                <a:latin typeface="Courier New" panose="02070309020205020404" pitchFamily="49" charset="0"/>
                <a:cs typeface="Courier New" panose="02070309020205020404" pitchFamily="49" charset="0"/>
              </a:rPr>
              <a:t>) {</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if</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flag</a:t>
            </a:r>
            <a:r>
              <a:rPr lang="hu-HU" sz="1800" dirty="0">
                <a:latin typeface="Courier New" panose="02070309020205020404" pitchFamily="49" charset="0"/>
                <a:cs typeface="Courier New" panose="02070309020205020404" pitchFamily="49" charset="0"/>
              </a:rPr>
              <a:t>)</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throw</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new</a:t>
            </a:r>
            <a:r>
              <a:rPr lang="hu-HU" sz="1800" dirty="0">
                <a:latin typeface="Courier New" panose="02070309020205020404" pitchFamily="49" charset="0"/>
                <a:cs typeface="Courier New" panose="02070309020205020404" pitchFamily="49" charset="0"/>
              </a:rPr>
              <a:t> </a:t>
            </a:r>
            <a:r>
              <a:rPr lang="hu-HU" sz="1800" dirty="0" err="1">
                <a:latin typeface="Courier New" panose="02070309020205020404" pitchFamily="49" charset="0"/>
                <a:cs typeface="Courier New" panose="02070309020205020404" pitchFamily="49" charset="0"/>
              </a:rPr>
              <a:t>InvalidOperationException</a:t>
            </a:r>
            <a:r>
              <a:rPr lang="hu-HU" sz="1800" dirty="0">
                <a:latin typeface="Courier New" panose="02070309020205020404" pitchFamily="49" charset="0"/>
                <a:cs typeface="Courier New" panose="02070309020205020404" pitchFamily="49" charset="0"/>
              </a:rPr>
              <a:t>();</a:t>
            </a:r>
            <a:br>
              <a:rPr lang="hu-HU" sz="1800" dirty="0">
                <a:latin typeface="Courier New" panose="02070309020205020404" pitchFamily="49" charset="0"/>
                <a:cs typeface="Courier New" panose="02070309020205020404" pitchFamily="49" charset="0"/>
              </a:rPr>
            </a:br>
            <a:r>
              <a:rPr lang="hu-HU" sz="1800" dirty="0">
                <a:latin typeface="Courier New" panose="02070309020205020404" pitchFamily="49" charset="0"/>
                <a:cs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68270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3D74-3E3C-B339-1030-D25E7CC7DDB8}"/>
              </a:ext>
            </a:extLst>
          </p:cNvPr>
          <p:cNvSpPr>
            <a:spLocks noGrp="1"/>
          </p:cNvSpPr>
          <p:nvPr>
            <p:ph type="title"/>
          </p:nvPr>
        </p:nvSpPr>
        <p:spPr/>
        <p:txBody>
          <a:bodyPr/>
          <a:lstStyle/>
          <a:p>
            <a:r>
              <a:rPr lang="hu-HU" dirty="0" err="1"/>
              <a:t>Nullable</a:t>
            </a:r>
            <a:r>
              <a:rPr lang="hu-HU" dirty="0"/>
              <a:t> </a:t>
            </a:r>
            <a:r>
              <a:rPr lang="hu-HU" dirty="0" err="1"/>
              <a:t>annotation</a:t>
            </a:r>
            <a:r>
              <a:rPr lang="hu-HU" dirty="0"/>
              <a:t> context</a:t>
            </a:r>
            <a:endParaRPr lang="en-US" dirty="0"/>
          </a:p>
        </p:txBody>
      </p:sp>
      <p:sp>
        <p:nvSpPr>
          <p:cNvPr id="3" name="Content Placeholder 2">
            <a:extLst>
              <a:ext uri="{FF2B5EF4-FFF2-40B4-BE49-F238E27FC236}">
                <a16:creationId xmlns:a16="http://schemas.microsoft.com/office/drawing/2014/main" id="{D4E6B876-0745-5D37-05BE-0281CF30B714}"/>
              </a:ext>
            </a:extLst>
          </p:cNvPr>
          <p:cNvSpPr>
            <a:spLocks noGrp="1"/>
          </p:cNvSpPr>
          <p:nvPr>
            <p:ph idx="1"/>
          </p:nvPr>
        </p:nvSpPr>
        <p:spPr/>
        <p:txBody>
          <a:bodyPr/>
          <a:lstStyle/>
          <a:p>
            <a:pPr marL="0" indent="0">
              <a:buNone/>
            </a:pPr>
            <a:r>
              <a:rPr lang="hu-HU" dirty="0" err="1"/>
              <a:t>Do</a:t>
            </a:r>
            <a:r>
              <a:rPr lang="hu-HU" dirty="0"/>
              <a:t> I </a:t>
            </a:r>
            <a:r>
              <a:rPr lang="hu-HU" dirty="0" err="1"/>
              <a:t>still</a:t>
            </a:r>
            <a:r>
              <a:rPr lang="hu-HU" dirty="0"/>
              <a:t> </a:t>
            </a:r>
            <a:r>
              <a:rPr lang="hu-HU" dirty="0" err="1"/>
              <a:t>need</a:t>
            </a:r>
            <a:r>
              <a:rPr lang="hu-HU" dirty="0"/>
              <a:t> </a:t>
            </a:r>
            <a:r>
              <a:rPr lang="hu-HU" dirty="0" err="1"/>
              <a:t>to</a:t>
            </a:r>
            <a:r>
              <a:rPr lang="hu-HU" dirty="0"/>
              <a:t> add </a:t>
            </a:r>
            <a:r>
              <a:rPr lang="hu-HU" dirty="0" err="1"/>
              <a:t>guards</a:t>
            </a:r>
            <a:r>
              <a:rPr lang="hu-HU" dirty="0"/>
              <a:t> </a:t>
            </a:r>
            <a:r>
              <a:rPr lang="hu-HU" dirty="0" err="1"/>
              <a:t>for</a:t>
            </a:r>
            <a:r>
              <a:rPr lang="hu-HU" dirty="0"/>
              <a:t> non-</a:t>
            </a:r>
            <a:r>
              <a:rPr lang="hu-HU" dirty="0" err="1"/>
              <a:t>nullable</a:t>
            </a:r>
            <a:r>
              <a:rPr lang="hu-HU" dirty="0"/>
              <a:t> </a:t>
            </a:r>
            <a:r>
              <a:rPr lang="hu-HU" dirty="0" err="1"/>
              <a:t>reference</a:t>
            </a:r>
            <a:r>
              <a:rPr lang="hu-HU" dirty="0"/>
              <a:t> </a:t>
            </a:r>
            <a:r>
              <a:rPr lang="hu-HU" dirty="0" err="1"/>
              <a:t>types</a:t>
            </a:r>
            <a:r>
              <a:rPr lang="hu-HU" dirty="0"/>
              <a:t>?</a:t>
            </a:r>
          </a:p>
          <a:p>
            <a:r>
              <a:rPr lang="hu-HU" dirty="0" err="1"/>
              <a:t>Yes</a:t>
            </a:r>
            <a:r>
              <a:rPr lang="hu-HU" dirty="0"/>
              <a:t>, </a:t>
            </a:r>
            <a:r>
              <a:rPr lang="hu-HU" dirty="0" err="1"/>
              <a:t>you</a:t>
            </a:r>
            <a:r>
              <a:rPr lang="hu-HU" dirty="0"/>
              <a:t> </a:t>
            </a:r>
            <a:r>
              <a:rPr lang="hu-HU" dirty="0" err="1"/>
              <a:t>should</a:t>
            </a:r>
            <a:r>
              <a:rPr lang="hu-HU" dirty="0"/>
              <a:t> – </a:t>
            </a:r>
            <a:r>
              <a:rPr lang="hu-HU" dirty="0" err="1"/>
              <a:t>it</a:t>
            </a:r>
            <a:r>
              <a:rPr lang="hu-HU" dirty="0"/>
              <a:t> is a </a:t>
            </a:r>
            <a:r>
              <a:rPr lang="hu-HU" dirty="0" err="1"/>
              <a:t>runtime</a:t>
            </a:r>
            <a:r>
              <a:rPr lang="hu-HU" dirty="0"/>
              <a:t> </a:t>
            </a:r>
            <a:r>
              <a:rPr lang="hu-HU" dirty="0" err="1"/>
              <a:t>protection</a:t>
            </a:r>
            <a:endParaRPr lang="hu-HU" dirty="0"/>
          </a:p>
          <a:p>
            <a:r>
              <a:rPr lang="hu-HU" dirty="0" err="1"/>
              <a:t>Nullable</a:t>
            </a:r>
            <a:r>
              <a:rPr lang="hu-HU" dirty="0"/>
              <a:t> </a:t>
            </a:r>
            <a:r>
              <a:rPr lang="hu-HU" dirty="0" err="1"/>
              <a:t>reference</a:t>
            </a:r>
            <a:r>
              <a:rPr lang="hu-HU" dirty="0"/>
              <a:t> </a:t>
            </a:r>
            <a:r>
              <a:rPr lang="hu-HU" dirty="0" err="1"/>
              <a:t>types</a:t>
            </a:r>
            <a:r>
              <a:rPr lang="hu-HU" dirty="0"/>
              <a:t> </a:t>
            </a:r>
            <a:r>
              <a:rPr lang="hu-HU" dirty="0" err="1"/>
              <a:t>are</a:t>
            </a:r>
            <a:r>
              <a:rPr lang="hu-HU" dirty="0"/>
              <a:t> </a:t>
            </a:r>
            <a:r>
              <a:rPr lang="hu-HU" dirty="0" err="1"/>
              <a:t>only</a:t>
            </a:r>
            <a:r>
              <a:rPr lang="hu-HU" dirty="0"/>
              <a:t> </a:t>
            </a:r>
            <a:r>
              <a:rPr lang="hu-HU" dirty="0" err="1"/>
              <a:t>compiler</a:t>
            </a:r>
            <a:r>
              <a:rPr lang="hu-HU" dirty="0"/>
              <a:t> </a:t>
            </a:r>
            <a:r>
              <a:rPr lang="hu-HU" dirty="0" err="1"/>
              <a:t>annotations</a:t>
            </a:r>
            <a:r>
              <a:rPr lang="hu-HU" dirty="0"/>
              <a:t>, </a:t>
            </a:r>
            <a:r>
              <a:rPr lang="hu-HU" dirty="0" err="1"/>
              <a:t>not</a:t>
            </a:r>
            <a:r>
              <a:rPr lang="hu-HU" dirty="0"/>
              <a:t> </a:t>
            </a:r>
            <a:r>
              <a:rPr lang="hu-HU" dirty="0" err="1"/>
              <a:t>strict</a:t>
            </a:r>
            <a:r>
              <a:rPr lang="hu-HU" dirty="0"/>
              <a:t> </a:t>
            </a:r>
            <a:r>
              <a:rPr lang="hu-HU" dirty="0" err="1"/>
              <a:t>restrictions</a:t>
            </a:r>
            <a:r>
              <a:rPr lang="hu-HU" dirty="0"/>
              <a:t>.</a:t>
            </a:r>
          </a:p>
          <a:p>
            <a:r>
              <a:rPr lang="hu-HU" dirty="0"/>
              <a:t>User </a:t>
            </a:r>
            <a:r>
              <a:rPr lang="hu-HU" dirty="0" err="1"/>
              <a:t>code</a:t>
            </a:r>
            <a:r>
              <a:rPr lang="hu-HU" dirty="0"/>
              <a:t> </a:t>
            </a:r>
            <a:r>
              <a:rPr lang="hu-HU" dirty="0" err="1"/>
              <a:t>may</a:t>
            </a:r>
            <a:r>
              <a:rPr lang="hu-HU" dirty="0"/>
              <a:t> </a:t>
            </a:r>
            <a:r>
              <a:rPr lang="hu-HU" dirty="0" err="1"/>
              <a:t>still</a:t>
            </a:r>
            <a:r>
              <a:rPr lang="hu-HU" dirty="0"/>
              <a:t> be </a:t>
            </a:r>
            <a:r>
              <a:rPr lang="hu-HU" dirty="0" err="1"/>
              <a:t>able</a:t>
            </a:r>
            <a:r>
              <a:rPr lang="hu-HU" dirty="0"/>
              <a:t> </a:t>
            </a:r>
            <a:r>
              <a:rPr lang="hu-HU" dirty="0" err="1"/>
              <a:t>to</a:t>
            </a:r>
            <a:r>
              <a:rPr lang="hu-HU" dirty="0"/>
              <a:t> </a:t>
            </a:r>
            <a:r>
              <a:rPr lang="hu-HU" dirty="0" err="1"/>
              <a:t>inject</a:t>
            </a:r>
            <a:r>
              <a:rPr lang="hu-HU" dirty="0"/>
              <a:t> null-</a:t>
            </a:r>
            <a:r>
              <a:rPr lang="hu-HU" dirty="0" err="1"/>
              <a:t>value</a:t>
            </a:r>
            <a:r>
              <a:rPr lang="hu-HU" dirty="0"/>
              <a:t> </a:t>
            </a:r>
            <a:r>
              <a:rPr lang="hu-HU" dirty="0" err="1"/>
              <a:t>to</a:t>
            </a:r>
            <a:r>
              <a:rPr lang="hu-HU" dirty="0"/>
              <a:t> a non-</a:t>
            </a:r>
            <a:r>
              <a:rPr lang="hu-HU" dirty="0" err="1"/>
              <a:t>nullable</a:t>
            </a:r>
            <a:r>
              <a:rPr lang="hu-HU" dirty="0"/>
              <a:t> </a:t>
            </a:r>
            <a:r>
              <a:rPr lang="hu-HU" dirty="0" err="1"/>
              <a:t>reference</a:t>
            </a:r>
            <a:r>
              <a:rPr lang="hu-HU" dirty="0"/>
              <a:t> </a:t>
            </a:r>
            <a:r>
              <a:rPr lang="hu-HU" dirty="0" err="1"/>
              <a:t>type</a:t>
            </a:r>
            <a:r>
              <a:rPr lang="hu-HU" dirty="0"/>
              <a:t> (</a:t>
            </a:r>
            <a:r>
              <a:rPr lang="hu-HU" dirty="0" err="1"/>
              <a:t>eg</a:t>
            </a:r>
            <a:r>
              <a:rPr lang="hu-HU" dirty="0"/>
              <a:t>. </a:t>
            </a:r>
            <a:r>
              <a:rPr lang="hu-HU" dirty="0" err="1"/>
              <a:t>with</a:t>
            </a:r>
            <a:r>
              <a:rPr lang="hu-HU" dirty="0"/>
              <a:t> null-</a:t>
            </a:r>
            <a:r>
              <a:rPr lang="hu-HU" dirty="0" err="1"/>
              <a:t>forgiving</a:t>
            </a:r>
            <a:r>
              <a:rPr lang="hu-HU" dirty="0"/>
              <a:t> operator !)</a:t>
            </a:r>
          </a:p>
        </p:txBody>
      </p:sp>
    </p:spTree>
    <p:extLst>
      <p:ext uri="{BB962C8B-B14F-4D97-AF65-F5344CB8AC3E}">
        <p14:creationId xmlns:p14="http://schemas.microsoft.com/office/powerpoint/2010/main" val="105917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9374-A45F-14DF-47FC-8F179DCC136E}"/>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r>
              <a:rPr lang="hu-HU" dirty="0"/>
              <a:t> – </a:t>
            </a:r>
            <a:r>
              <a:rPr lang="hu-HU" dirty="0" err="1"/>
              <a:t>special</a:t>
            </a:r>
            <a:r>
              <a:rPr lang="hu-HU" dirty="0"/>
              <a:t> </a:t>
            </a:r>
            <a:r>
              <a:rPr lang="hu-HU" dirty="0" err="1"/>
              <a:t>cases</a:t>
            </a:r>
            <a:br>
              <a:rPr lang="hu-HU" dirty="0"/>
            </a:br>
            <a:r>
              <a:rPr lang="hu-HU" dirty="0"/>
              <a:t>Var</a:t>
            </a:r>
            <a:endParaRPr lang="en-US" dirty="0"/>
          </a:p>
        </p:txBody>
      </p:sp>
      <p:sp>
        <p:nvSpPr>
          <p:cNvPr id="3" name="Content Placeholder 2">
            <a:extLst>
              <a:ext uri="{FF2B5EF4-FFF2-40B4-BE49-F238E27FC236}">
                <a16:creationId xmlns:a16="http://schemas.microsoft.com/office/drawing/2014/main" id="{7CA66485-1743-A44A-D3AB-65B4AD391A7E}"/>
              </a:ext>
            </a:extLst>
          </p:cNvPr>
          <p:cNvSpPr>
            <a:spLocks noGrp="1"/>
          </p:cNvSpPr>
          <p:nvPr>
            <p:ph idx="1"/>
          </p:nvPr>
        </p:nvSpPr>
        <p:spPr/>
        <p:txBody>
          <a:bodyPr>
            <a:normAutofit fontScale="85000" lnSpcReduction="20000"/>
          </a:bodyPr>
          <a:lstStyle/>
          <a:p>
            <a:r>
              <a:rPr lang="hu-HU" dirty="0" err="1"/>
              <a:t>Introduced</a:t>
            </a:r>
            <a:r>
              <a:rPr lang="hu-HU" dirty="0"/>
              <a:t> in C# 3</a:t>
            </a:r>
          </a:p>
          <a:p>
            <a:pPr lvl="1"/>
            <a:r>
              <a:rPr lang="hu-HU" dirty="0" err="1"/>
              <a:t>Feature</a:t>
            </a:r>
            <a:r>
              <a:rPr lang="hu-HU" dirty="0"/>
              <a:t> </a:t>
            </a:r>
            <a:r>
              <a:rPr lang="hu-HU" dirty="0" err="1"/>
              <a:t>name</a:t>
            </a:r>
            <a:r>
              <a:rPr lang="hu-HU" dirty="0"/>
              <a:t>: </a:t>
            </a:r>
            <a:r>
              <a:rPr lang="hu-HU" dirty="0" err="1"/>
              <a:t>Implicitly</a:t>
            </a:r>
            <a:r>
              <a:rPr lang="hu-HU" dirty="0"/>
              <a:t> </a:t>
            </a:r>
            <a:r>
              <a:rPr lang="hu-HU" dirty="0" err="1"/>
              <a:t>typed</a:t>
            </a:r>
            <a:r>
              <a:rPr lang="hu-HU" dirty="0"/>
              <a:t> local </a:t>
            </a:r>
            <a:r>
              <a:rPr lang="hu-HU" dirty="0" err="1"/>
              <a:t>variables</a:t>
            </a:r>
            <a:endParaRPr lang="hu-HU" dirty="0"/>
          </a:p>
          <a:p>
            <a:r>
              <a:rPr lang="hu-HU" dirty="0"/>
              <a:t>The </a:t>
            </a:r>
            <a:r>
              <a:rPr lang="hu-HU" dirty="0" err="1"/>
              <a:t>actual</a:t>
            </a:r>
            <a:r>
              <a:rPr lang="hu-HU" dirty="0"/>
              <a:t> </a:t>
            </a:r>
            <a:r>
              <a:rPr lang="hu-HU" dirty="0" err="1"/>
              <a:t>underlying</a:t>
            </a:r>
            <a:r>
              <a:rPr lang="hu-HU" dirty="0"/>
              <a:t> </a:t>
            </a:r>
            <a:r>
              <a:rPr lang="hu-HU" dirty="0" err="1"/>
              <a:t>type</a:t>
            </a:r>
            <a:r>
              <a:rPr lang="hu-HU" dirty="0"/>
              <a:t> of var is </a:t>
            </a:r>
            <a:r>
              <a:rPr lang="hu-HU" dirty="0" err="1"/>
              <a:t>inferred</a:t>
            </a:r>
            <a:r>
              <a:rPr lang="hu-HU" dirty="0"/>
              <a:t> </a:t>
            </a:r>
            <a:r>
              <a:rPr lang="hu-HU" dirty="0" err="1"/>
              <a:t>at</a:t>
            </a:r>
            <a:r>
              <a:rPr lang="hu-HU" dirty="0"/>
              <a:t> </a:t>
            </a:r>
            <a:r>
              <a:rPr lang="hu-HU" dirty="0" err="1"/>
              <a:t>compile-time</a:t>
            </a:r>
            <a:endParaRPr lang="hu-HU" dirty="0"/>
          </a:p>
          <a:p>
            <a:r>
              <a:rPr lang="hu-HU" dirty="0"/>
              <a:t>Var is </a:t>
            </a:r>
            <a:r>
              <a:rPr lang="hu-HU" dirty="0" err="1"/>
              <a:t>always</a:t>
            </a:r>
            <a:r>
              <a:rPr lang="hu-HU" dirty="0"/>
              <a:t> </a:t>
            </a:r>
            <a:r>
              <a:rPr lang="hu-HU" dirty="0" err="1"/>
              <a:t>nullable</a:t>
            </a:r>
            <a:r>
              <a:rPr lang="hu-HU" dirty="0"/>
              <a:t> in </a:t>
            </a:r>
            <a:r>
              <a:rPr lang="hu-HU" dirty="0" err="1"/>
              <a:t>case</a:t>
            </a:r>
            <a:r>
              <a:rPr lang="hu-HU" dirty="0"/>
              <a:t> of a </a:t>
            </a:r>
            <a:r>
              <a:rPr lang="hu-HU" dirty="0" err="1"/>
              <a:t>reference-type</a:t>
            </a:r>
            <a:r>
              <a:rPr lang="hu-HU" dirty="0"/>
              <a:t> </a:t>
            </a:r>
            <a:r>
              <a:rPr lang="hu-HU" dirty="0" err="1"/>
              <a:t>when</a:t>
            </a:r>
            <a:r>
              <a:rPr lang="hu-HU" dirty="0"/>
              <a:t> NRT is </a:t>
            </a:r>
            <a:r>
              <a:rPr lang="hu-HU" dirty="0" err="1"/>
              <a:t>enabled</a:t>
            </a:r>
            <a:r>
              <a:rPr lang="hu-HU" dirty="0"/>
              <a:t>:</a:t>
            </a:r>
          </a:p>
          <a:p>
            <a:pPr marL="320040" lvl="1" indent="0">
              <a:buNone/>
            </a:pPr>
            <a:r>
              <a:rPr lang="hu-HU" dirty="0">
                <a:latin typeface="Courier New" panose="02070309020205020404" pitchFamily="49" charset="0"/>
                <a:cs typeface="Courier New" panose="02070309020205020404" pitchFamily="49" charset="0"/>
              </a:rPr>
              <a:t>var i = </a:t>
            </a:r>
            <a:r>
              <a:rPr lang="hu-HU" dirty="0" err="1">
                <a:latin typeface="Courier New" panose="02070309020205020404" pitchFamily="49" charset="0"/>
                <a:cs typeface="Courier New" panose="02070309020205020404" pitchFamily="49" charset="0"/>
              </a:rPr>
              <a:t>new</a:t>
            </a:r>
            <a:r>
              <a:rPr lang="hu-HU" dirty="0">
                <a:latin typeface="Courier New" panose="02070309020205020404" pitchFamily="49" charset="0"/>
                <a:cs typeface="Courier New" panose="02070309020205020404" pitchFamily="49" charset="0"/>
              </a:rPr>
              <a:t> </a:t>
            </a:r>
            <a:r>
              <a:rPr lang="hu-HU" dirty="0" err="1">
                <a:latin typeface="Courier New" panose="02070309020205020404" pitchFamily="49" charset="0"/>
                <a:cs typeface="Courier New" panose="02070309020205020404" pitchFamily="49" charset="0"/>
              </a:rPr>
              <a:t>object</a:t>
            </a:r>
            <a:r>
              <a:rPr lang="hu-HU" dirty="0">
                <a:latin typeface="Courier New" panose="02070309020205020404" pitchFamily="49" charset="0"/>
                <a:cs typeface="Courier New" panose="02070309020205020404" pitchFamily="49" charset="0"/>
              </a:rPr>
              <a:t>(); </a:t>
            </a:r>
            <a:r>
              <a:rPr lang="hu-HU" dirty="0">
                <a:solidFill>
                  <a:srgbClr val="00B0F0"/>
                </a:solidFill>
                <a:latin typeface="Courier New" panose="02070309020205020404" pitchFamily="49" charset="0"/>
                <a:cs typeface="Courier New" panose="02070309020205020404" pitchFamily="49" charset="0"/>
              </a:rPr>
              <a:t>//</a:t>
            </a:r>
            <a:r>
              <a:rPr lang="hu-HU" dirty="0" err="1">
                <a:solidFill>
                  <a:srgbClr val="00B0F0"/>
                </a:solidFill>
                <a:latin typeface="Courier New" panose="02070309020205020404" pitchFamily="49" charset="0"/>
                <a:cs typeface="Courier New" panose="02070309020205020404" pitchFamily="49" charset="0"/>
              </a:rPr>
              <a:t>inferred</a:t>
            </a:r>
            <a:r>
              <a:rPr lang="hu-HU" dirty="0">
                <a:solidFill>
                  <a:srgbClr val="00B0F0"/>
                </a:solidFill>
                <a:latin typeface="Courier New" panose="02070309020205020404" pitchFamily="49" charset="0"/>
                <a:cs typeface="Courier New" panose="02070309020205020404" pitchFamily="49" charset="0"/>
              </a:rPr>
              <a:t> </a:t>
            </a:r>
            <a:r>
              <a:rPr lang="hu-HU" dirty="0" err="1">
                <a:solidFill>
                  <a:srgbClr val="00B0F0"/>
                </a:solidFill>
                <a:latin typeface="Courier New" panose="02070309020205020404" pitchFamily="49" charset="0"/>
                <a:cs typeface="Courier New" panose="02070309020205020404" pitchFamily="49" charset="0"/>
              </a:rPr>
              <a:t>as</a:t>
            </a:r>
            <a:r>
              <a:rPr lang="hu-HU" dirty="0">
                <a:solidFill>
                  <a:srgbClr val="00B0F0"/>
                </a:solidFill>
                <a:latin typeface="Courier New" panose="02070309020205020404" pitchFamily="49" charset="0"/>
                <a:cs typeface="Courier New" panose="02070309020205020404" pitchFamily="49" charset="0"/>
              </a:rPr>
              <a:t> </a:t>
            </a:r>
            <a:r>
              <a:rPr lang="hu-HU" dirty="0" err="1">
                <a:solidFill>
                  <a:srgbClr val="00B0F0"/>
                </a:solidFill>
                <a:latin typeface="Courier New" panose="02070309020205020404" pitchFamily="49" charset="0"/>
                <a:cs typeface="Courier New" panose="02070309020205020404" pitchFamily="49" charset="0"/>
              </a:rPr>
              <a:t>object</a:t>
            </a:r>
            <a:r>
              <a:rPr lang="hu-HU" dirty="0">
                <a:solidFill>
                  <a:srgbClr val="00B0F0"/>
                </a:solidFill>
                <a:latin typeface="Courier New" panose="02070309020205020404" pitchFamily="49" charset="0"/>
                <a:cs typeface="Courier New" panose="02070309020205020404" pitchFamily="49" charset="0"/>
              </a:rPr>
              <a:t>?</a:t>
            </a:r>
          </a:p>
          <a:p>
            <a:r>
              <a:rPr lang="hu-HU" dirty="0"/>
              <a:t>Var </a:t>
            </a:r>
            <a:r>
              <a:rPr lang="hu-HU" dirty="0" err="1"/>
              <a:t>remains</a:t>
            </a:r>
            <a:r>
              <a:rPr lang="hu-HU" dirty="0"/>
              <a:t> non-</a:t>
            </a:r>
            <a:r>
              <a:rPr lang="hu-HU" dirty="0" err="1"/>
              <a:t>nullable</a:t>
            </a:r>
            <a:r>
              <a:rPr lang="hu-HU" dirty="0"/>
              <a:t> </a:t>
            </a:r>
            <a:r>
              <a:rPr lang="hu-HU" dirty="0" err="1"/>
              <a:t>for</a:t>
            </a:r>
            <a:r>
              <a:rPr lang="hu-HU" dirty="0"/>
              <a:t> non-</a:t>
            </a:r>
            <a:r>
              <a:rPr lang="hu-HU" dirty="0" err="1"/>
              <a:t>nullable</a:t>
            </a:r>
            <a:r>
              <a:rPr lang="hu-HU" dirty="0"/>
              <a:t> </a:t>
            </a:r>
            <a:r>
              <a:rPr lang="hu-HU" dirty="0" err="1"/>
              <a:t>value-types</a:t>
            </a:r>
            <a:r>
              <a:rPr lang="hu-HU" dirty="0"/>
              <a:t> </a:t>
            </a:r>
            <a:r>
              <a:rPr lang="hu-HU" dirty="0" err="1"/>
              <a:t>when</a:t>
            </a:r>
            <a:r>
              <a:rPr lang="hu-HU" dirty="0"/>
              <a:t> NRT is </a:t>
            </a:r>
            <a:r>
              <a:rPr lang="hu-HU" dirty="0" err="1"/>
              <a:t>enabled</a:t>
            </a:r>
            <a:endParaRPr lang="hu-HU" dirty="0"/>
          </a:p>
          <a:p>
            <a:pPr marL="320040" lvl="1" indent="0">
              <a:buNone/>
            </a:pPr>
            <a:r>
              <a:rPr lang="hu-HU" dirty="0">
                <a:latin typeface="Courier New" panose="02070309020205020404" pitchFamily="49" charset="0"/>
                <a:cs typeface="Courier New" panose="02070309020205020404" pitchFamily="49" charset="0"/>
              </a:rPr>
              <a:t>var i = 5; </a:t>
            </a:r>
            <a:r>
              <a:rPr lang="hu-HU" dirty="0">
                <a:solidFill>
                  <a:srgbClr val="00B0F0"/>
                </a:solidFill>
                <a:latin typeface="Courier New" panose="02070309020205020404" pitchFamily="49" charset="0"/>
                <a:cs typeface="Courier New" panose="02070309020205020404" pitchFamily="49" charset="0"/>
              </a:rPr>
              <a:t>//</a:t>
            </a:r>
            <a:r>
              <a:rPr lang="hu-HU" dirty="0" err="1">
                <a:solidFill>
                  <a:srgbClr val="00B0F0"/>
                </a:solidFill>
                <a:latin typeface="Courier New" panose="02070309020205020404" pitchFamily="49" charset="0"/>
                <a:cs typeface="Courier New" panose="02070309020205020404" pitchFamily="49" charset="0"/>
              </a:rPr>
              <a:t>inferred</a:t>
            </a:r>
            <a:r>
              <a:rPr lang="hu-HU" dirty="0">
                <a:solidFill>
                  <a:srgbClr val="00B0F0"/>
                </a:solidFill>
                <a:latin typeface="Courier New" panose="02070309020205020404" pitchFamily="49" charset="0"/>
                <a:cs typeface="Courier New" panose="02070309020205020404" pitchFamily="49" charset="0"/>
              </a:rPr>
              <a:t> </a:t>
            </a:r>
            <a:r>
              <a:rPr lang="hu-HU" dirty="0" err="1">
                <a:solidFill>
                  <a:srgbClr val="00B0F0"/>
                </a:solidFill>
                <a:latin typeface="Courier New" panose="02070309020205020404" pitchFamily="49" charset="0"/>
                <a:cs typeface="Courier New" panose="02070309020205020404" pitchFamily="49" charset="0"/>
              </a:rPr>
              <a:t>as</a:t>
            </a:r>
            <a:r>
              <a:rPr lang="hu-HU" dirty="0">
                <a:solidFill>
                  <a:srgbClr val="00B0F0"/>
                </a:solidFill>
                <a:latin typeface="Courier New" panose="02070309020205020404" pitchFamily="49" charset="0"/>
                <a:cs typeface="Courier New" panose="02070309020205020404" pitchFamily="49" charset="0"/>
              </a:rPr>
              <a:t> int</a:t>
            </a:r>
            <a:endParaRPr lang="hu-HU" dirty="0"/>
          </a:p>
          <a:p>
            <a:r>
              <a:rPr lang="hu-HU" dirty="0" err="1"/>
              <a:t>Why</a:t>
            </a:r>
            <a:r>
              <a:rPr lang="hu-HU" dirty="0"/>
              <a:t> </a:t>
            </a:r>
            <a:r>
              <a:rPr lang="hu-HU" dirty="0" err="1"/>
              <a:t>not</a:t>
            </a:r>
            <a:r>
              <a:rPr lang="hu-HU" dirty="0"/>
              <a:t> „var?”</a:t>
            </a:r>
          </a:p>
          <a:p>
            <a:pPr lvl="1"/>
            <a:r>
              <a:rPr lang="hu-HU" sz="1500" dirty="0">
                <a:hlinkClick r:id="rId2"/>
              </a:rPr>
              <a:t>https://github.com/dotnet/csharplang/blob/main/meetings/2019/LDM-2019-12-18.md#var</a:t>
            </a:r>
            <a:r>
              <a:rPr lang="hu-HU" sz="1500" dirty="0"/>
              <a:t> </a:t>
            </a:r>
          </a:p>
          <a:p>
            <a:r>
              <a:rPr lang="hu-HU" dirty="0" err="1"/>
              <a:t>If</a:t>
            </a:r>
            <a:r>
              <a:rPr lang="hu-HU" dirty="0"/>
              <a:t> </a:t>
            </a:r>
            <a:r>
              <a:rPr lang="hu-HU" dirty="0" err="1"/>
              <a:t>you</a:t>
            </a:r>
            <a:r>
              <a:rPr lang="hu-HU" dirty="0"/>
              <a:t> </a:t>
            </a:r>
            <a:r>
              <a:rPr lang="hu-HU" dirty="0" err="1"/>
              <a:t>want</a:t>
            </a:r>
            <a:r>
              <a:rPr lang="hu-HU" dirty="0"/>
              <a:t> </a:t>
            </a:r>
            <a:r>
              <a:rPr lang="hu-HU" dirty="0" err="1"/>
              <a:t>to</a:t>
            </a:r>
            <a:r>
              <a:rPr lang="hu-HU" dirty="0"/>
              <a:t> </a:t>
            </a:r>
            <a:r>
              <a:rPr lang="hu-HU" dirty="0" err="1"/>
              <a:t>explicitly</a:t>
            </a:r>
            <a:r>
              <a:rPr lang="hu-HU" dirty="0"/>
              <a:t> </a:t>
            </a:r>
            <a:r>
              <a:rPr lang="hu-HU" dirty="0" err="1"/>
              <a:t>disallow</a:t>
            </a:r>
            <a:r>
              <a:rPr lang="hu-HU" dirty="0"/>
              <a:t> </a:t>
            </a:r>
            <a:r>
              <a:rPr lang="hu-HU" dirty="0" err="1"/>
              <a:t>assigning</a:t>
            </a:r>
            <a:r>
              <a:rPr lang="hu-HU" dirty="0"/>
              <a:t> null-</a:t>
            </a:r>
            <a:r>
              <a:rPr lang="hu-HU" dirty="0" err="1"/>
              <a:t>value</a:t>
            </a:r>
            <a:r>
              <a:rPr lang="hu-HU" dirty="0"/>
              <a:t>:</a:t>
            </a:r>
          </a:p>
          <a:p>
            <a:pPr lvl="1"/>
            <a:r>
              <a:rPr lang="hu-HU" dirty="0" err="1"/>
              <a:t>Spell</a:t>
            </a:r>
            <a:r>
              <a:rPr lang="hu-HU" dirty="0"/>
              <a:t> out </a:t>
            </a:r>
            <a:r>
              <a:rPr lang="hu-HU" dirty="0" err="1"/>
              <a:t>the</a:t>
            </a:r>
            <a:r>
              <a:rPr lang="hu-HU" dirty="0"/>
              <a:t> </a:t>
            </a:r>
            <a:r>
              <a:rPr lang="hu-HU" dirty="0" err="1"/>
              <a:t>type</a:t>
            </a:r>
            <a:r>
              <a:rPr lang="hu-HU" dirty="0"/>
              <a:t> </a:t>
            </a:r>
            <a:r>
              <a:rPr lang="hu-HU" dirty="0" err="1"/>
              <a:t>instead</a:t>
            </a:r>
            <a:r>
              <a:rPr lang="hu-HU" dirty="0"/>
              <a:t> of </a:t>
            </a:r>
            <a:r>
              <a:rPr lang="hu-HU" dirty="0" err="1"/>
              <a:t>using</a:t>
            </a:r>
            <a:r>
              <a:rPr lang="hu-HU" dirty="0"/>
              <a:t> var</a:t>
            </a:r>
          </a:p>
        </p:txBody>
      </p:sp>
    </p:spTree>
    <p:extLst>
      <p:ext uri="{BB962C8B-B14F-4D97-AF65-F5344CB8AC3E}">
        <p14:creationId xmlns:p14="http://schemas.microsoft.com/office/powerpoint/2010/main" val="12935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9374-A45F-14DF-47FC-8F179DCC136E}"/>
              </a:ext>
            </a:extLst>
          </p:cNvPr>
          <p:cNvSpPr>
            <a:spLocks noGrp="1"/>
          </p:cNvSpPr>
          <p:nvPr>
            <p:ph type="title"/>
          </p:nvPr>
        </p:nvSpPr>
        <p:spPr/>
        <p:txBody>
          <a:bodyPr/>
          <a:lstStyle/>
          <a:p>
            <a:r>
              <a:rPr lang="hu-HU" dirty="0" err="1"/>
              <a:t>Nullable</a:t>
            </a:r>
            <a:r>
              <a:rPr lang="hu-HU" dirty="0"/>
              <a:t> </a:t>
            </a:r>
            <a:r>
              <a:rPr lang="hu-HU" dirty="0" err="1"/>
              <a:t>reference</a:t>
            </a:r>
            <a:r>
              <a:rPr lang="hu-HU" dirty="0"/>
              <a:t> </a:t>
            </a:r>
            <a:r>
              <a:rPr lang="hu-HU" dirty="0" err="1"/>
              <a:t>types</a:t>
            </a:r>
            <a:r>
              <a:rPr lang="hu-HU" dirty="0"/>
              <a:t> – </a:t>
            </a:r>
            <a:r>
              <a:rPr lang="hu-HU" dirty="0" err="1"/>
              <a:t>special</a:t>
            </a:r>
            <a:r>
              <a:rPr lang="hu-HU" dirty="0"/>
              <a:t> </a:t>
            </a:r>
            <a:r>
              <a:rPr lang="hu-HU" dirty="0" err="1"/>
              <a:t>cases</a:t>
            </a:r>
            <a:br>
              <a:rPr lang="hu-HU" dirty="0"/>
            </a:br>
            <a:r>
              <a:rPr lang="hu-HU" dirty="0" err="1"/>
              <a:t>Dynamic</a:t>
            </a:r>
            <a:endParaRPr lang="en-US" dirty="0"/>
          </a:p>
        </p:txBody>
      </p:sp>
      <p:sp>
        <p:nvSpPr>
          <p:cNvPr id="3" name="Content Placeholder 2">
            <a:extLst>
              <a:ext uri="{FF2B5EF4-FFF2-40B4-BE49-F238E27FC236}">
                <a16:creationId xmlns:a16="http://schemas.microsoft.com/office/drawing/2014/main" id="{7CA66485-1743-A44A-D3AB-65B4AD391A7E}"/>
              </a:ext>
            </a:extLst>
          </p:cNvPr>
          <p:cNvSpPr>
            <a:spLocks noGrp="1"/>
          </p:cNvSpPr>
          <p:nvPr>
            <p:ph idx="1"/>
          </p:nvPr>
        </p:nvSpPr>
        <p:spPr/>
        <p:txBody>
          <a:bodyPr>
            <a:normAutofit/>
          </a:bodyPr>
          <a:lstStyle/>
          <a:p>
            <a:r>
              <a:rPr lang="hu-HU" dirty="0" err="1"/>
              <a:t>Introduced</a:t>
            </a:r>
            <a:r>
              <a:rPr lang="hu-HU" dirty="0"/>
              <a:t> in C# 4</a:t>
            </a:r>
          </a:p>
          <a:p>
            <a:r>
              <a:rPr lang="hu-HU" dirty="0"/>
              <a:t>The </a:t>
            </a:r>
            <a:r>
              <a:rPr lang="hu-HU" dirty="0" err="1"/>
              <a:t>dynamic</a:t>
            </a:r>
            <a:r>
              <a:rPr lang="hu-HU" dirty="0"/>
              <a:t> </a:t>
            </a:r>
            <a:r>
              <a:rPr lang="hu-HU" dirty="0" err="1"/>
              <a:t>type</a:t>
            </a:r>
            <a:r>
              <a:rPr lang="hu-HU" dirty="0"/>
              <a:t> </a:t>
            </a:r>
            <a:r>
              <a:rPr lang="hu-HU" dirty="0" err="1"/>
              <a:t>bypasses</a:t>
            </a:r>
            <a:r>
              <a:rPr lang="hu-HU" dirty="0"/>
              <a:t> </a:t>
            </a:r>
            <a:r>
              <a:rPr lang="hu-HU" dirty="0" err="1"/>
              <a:t>compile-time</a:t>
            </a:r>
            <a:r>
              <a:rPr lang="hu-HU" dirty="0"/>
              <a:t> </a:t>
            </a:r>
            <a:r>
              <a:rPr lang="hu-HU" dirty="0" err="1"/>
              <a:t>type</a:t>
            </a:r>
            <a:r>
              <a:rPr lang="hu-HU" dirty="0"/>
              <a:t> </a:t>
            </a:r>
            <a:r>
              <a:rPr lang="hu-HU" dirty="0" err="1"/>
              <a:t>checking</a:t>
            </a:r>
            <a:endParaRPr lang="hu-HU" dirty="0"/>
          </a:p>
          <a:p>
            <a:r>
              <a:rPr lang="hu-HU" dirty="0" err="1"/>
              <a:t>Due</a:t>
            </a:r>
            <a:r>
              <a:rPr lang="hu-HU" dirty="0"/>
              <a:t> </a:t>
            </a:r>
            <a:r>
              <a:rPr lang="hu-HU" dirty="0" err="1"/>
              <a:t>to</a:t>
            </a:r>
            <a:r>
              <a:rPr lang="hu-HU" dirty="0"/>
              <a:t> </a:t>
            </a:r>
            <a:r>
              <a:rPr lang="hu-HU" dirty="0" err="1"/>
              <a:t>its</a:t>
            </a:r>
            <a:r>
              <a:rPr lang="hu-HU" dirty="0"/>
              <a:t> </a:t>
            </a:r>
            <a:r>
              <a:rPr lang="hu-HU" dirty="0" err="1"/>
              <a:t>nature</a:t>
            </a:r>
            <a:r>
              <a:rPr lang="hu-HU" dirty="0"/>
              <a:t>, </a:t>
            </a:r>
            <a:r>
              <a:rPr lang="hu-HU" dirty="0" err="1"/>
              <a:t>Nullable</a:t>
            </a:r>
            <a:r>
              <a:rPr lang="hu-HU" dirty="0"/>
              <a:t> </a:t>
            </a:r>
            <a:r>
              <a:rPr lang="hu-HU" dirty="0" err="1"/>
              <a:t>Reference</a:t>
            </a:r>
            <a:r>
              <a:rPr lang="hu-HU" dirty="0"/>
              <a:t> </a:t>
            </a:r>
            <a:r>
              <a:rPr lang="hu-HU" dirty="0" err="1"/>
              <a:t>Types</a:t>
            </a:r>
            <a:r>
              <a:rPr lang="hu-HU" dirty="0"/>
              <a:t> has limited </a:t>
            </a:r>
            <a:r>
              <a:rPr lang="hu-HU" dirty="0" err="1"/>
              <a:t>effect</a:t>
            </a:r>
            <a:r>
              <a:rPr lang="hu-HU" dirty="0"/>
              <a:t> </a:t>
            </a:r>
            <a:r>
              <a:rPr lang="hu-HU" dirty="0" err="1"/>
              <a:t>on</a:t>
            </a:r>
            <a:r>
              <a:rPr lang="hu-HU" dirty="0"/>
              <a:t> </a:t>
            </a:r>
            <a:r>
              <a:rPr lang="hu-HU" dirty="0" err="1"/>
              <a:t>Dynamic</a:t>
            </a:r>
            <a:endParaRPr lang="hu-HU" dirty="0"/>
          </a:p>
          <a:p>
            <a:pPr lvl="1"/>
            <a:r>
              <a:rPr lang="hu-HU" dirty="0"/>
              <a:t>Non-</a:t>
            </a:r>
            <a:r>
              <a:rPr lang="hu-HU" dirty="0" err="1"/>
              <a:t>nullable</a:t>
            </a:r>
            <a:r>
              <a:rPr lang="hu-HU" dirty="0"/>
              <a:t> </a:t>
            </a:r>
            <a:r>
              <a:rPr lang="hu-HU" dirty="0" err="1"/>
              <a:t>dynamic</a:t>
            </a:r>
            <a:r>
              <a:rPr lang="hu-HU" dirty="0"/>
              <a:t> </a:t>
            </a:r>
            <a:r>
              <a:rPr lang="hu-HU" dirty="0" err="1"/>
              <a:t>can</a:t>
            </a:r>
            <a:r>
              <a:rPr lang="hu-HU" dirty="0"/>
              <a:t> be </a:t>
            </a:r>
            <a:r>
              <a:rPr lang="hu-HU" dirty="0" err="1"/>
              <a:t>declared</a:t>
            </a:r>
            <a:r>
              <a:rPr lang="hu-HU" dirty="0"/>
              <a:t>:</a:t>
            </a:r>
          </a:p>
          <a:p>
            <a:pPr marL="594360" lvl="2" indent="0">
              <a:buNone/>
            </a:pPr>
            <a:r>
              <a:rPr lang="hu-HU" sz="1500" dirty="0" err="1">
                <a:latin typeface="Courier New" panose="02070309020205020404" pitchFamily="49" charset="0"/>
                <a:cs typeface="Courier New" panose="02070309020205020404" pitchFamily="49" charset="0"/>
              </a:rPr>
              <a:t>dynamic</a:t>
            </a:r>
            <a:r>
              <a:rPr lang="hu-HU" sz="1500" dirty="0">
                <a:latin typeface="Courier New" panose="02070309020205020404" pitchFamily="49" charset="0"/>
                <a:cs typeface="Courier New" panose="02070309020205020404" pitchFamily="49" charset="0"/>
              </a:rPr>
              <a:t> o = null; </a:t>
            </a:r>
            <a:r>
              <a:rPr lang="hu-HU" sz="1500" dirty="0">
                <a:solidFill>
                  <a:srgbClr val="00B0F0"/>
                </a:solidFill>
                <a:latin typeface="Courier New" panose="02070309020205020404" pitchFamily="49" charset="0"/>
                <a:cs typeface="Courier New" panose="02070309020205020404" pitchFamily="49" charset="0"/>
              </a:rPr>
              <a:t>//</a:t>
            </a:r>
            <a:r>
              <a:rPr lang="hu-HU" sz="1500" dirty="0" err="1">
                <a:solidFill>
                  <a:srgbClr val="00B0F0"/>
                </a:solidFill>
                <a:latin typeface="Courier New" panose="02070309020205020404" pitchFamily="49" charset="0"/>
                <a:cs typeface="Courier New" panose="02070309020205020404" pitchFamily="49" charset="0"/>
              </a:rPr>
              <a:t>warning</a:t>
            </a:r>
            <a:r>
              <a:rPr lang="hu-HU" sz="1500" dirty="0">
                <a:solidFill>
                  <a:srgbClr val="00B0F0"/>
                </a:solidFill>
                <a:latin typeface="Courier New" panose="02070309020205020404" pitchFamily="49" charset="0"/>
                <a:cs typeface="Courier New" panose="02070309020205020404" pitchFamily="49" charset="0"/>
              </a:rPr>
              <a:t> CS8600: </a:t>
            </a:r>
            <a:r>
              <a:rPr lang="hu-HU" sz="1500" dirty="0" err="1">
                <a:solidFill>
                  <a:srgbClr val="00B0F0"/>
                </a:solidFill>
                <a:latin typeface="Courier New" panose="02070309020205020404" pitchFamily="49" charset="0"/>
                <a:cs typeface="Courier New" panose="02070309020205020404" pitchFamily="49" charset="0"/>
              </a:rPr>
              <a:t>Cannot</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assign</a:t>
            </a:r>
            <a:r>
              <a:rPr lang="hu-HU" sz="1500" dirty="0">
                <a:solidFill>
                  <a:srgbClr val="00B0F0"/>
                </a:solidFill>
                <a:latin typeface="Courier New" panose="02070309020205020404" pitchFamily="49" charset="0"/>
                <a:cs typeface="Courier New" panose="02070309020205020404" pitchFamily="49" charset="0"/>
              </a:rPr>
              <a:t> null </a:t>
            </a:r>
            <a:r>
              <a:rPr lang="hu-HU" sz="1500" dirty="0" err="1">
                <a:solidFill>
                  <a:srgbClr val="00B0F0"/>
                </a:solidFill>
                <a:latin typeface="Courier New" panose="02070309020205020404" pitchFamily="49" charset="0"/>
                <a:cs typeface="Courier New" panose="02070309020205020404" pitchFamily="49" charset="0"/>
              </a:rPr>
              <a:t>to</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not</a:t>
            </a:r>
            <a:r>
              <a:rPr lang="hu-HU" sz="1500" dirty="0">
                <a:solidFill>
                  <a:srgbClr val="00B0F0"/>
                </a:solidFill>
                <a:latin typeface="Courier New" panose="02070309020205020404" pitchFamily="49" charset="0"/>
                <a:cs typeface="Courier New" panose="02070309020205020404" pitchFamily="49" charset="0"/>
              </a:rPr>
              <a:t>-null </a:t>
            </a:r>
            <a:r>
              <a:rPr lang="hu-HU" sz="1500" dirty="0" err="1">
                <a:solidFill>
                  <a:srgbClr val="00B0F0"/>
                </a:solidFill>
                <a:latin typeface="Courier New" panose="02070309020205020404" pitchFamily="49" charset="0"/>
                <a:cs typeface="Courier New" panose="02070309020205020404" pitchFamily="49" charset="0"/>
              </a:rPr>
              <a:t>type</a:t>
            </a:r>
            <a:endParaRPr lang="hu-HU" sz="1500" dirty="0">
              <a:solidFill>
                <a:srgbClr val="00B0F0"/>
              </a:solidFill>
              <a:latin typeface="Courier New" panose="02070309020205020404" pitchFamily="49" charset="0"/>
              <a:cs typeface="Courier New" panose="02070309020205020404" pitchFamily="49" charset="0"/>
            </a:endParaRPr>
          </a:p>
          <a:p>
            <a:pPr lvl="1"/>
            <a:r>
              <a:rPr lang="hu-HU" dirty="0" err="1"/>
              <a:t>Nullable</a:t>
            </a:r>
            <a:r>
              <a:rPr lang="hu-HU" dirty="0"/>
              <a:t> </a:t>
            </a:r>
            <a:r>
              <a:rPr lang="hu-HU" dirty="0" err="1"/>
              <a:t>dynamic</a:t>
            </a:r>
            <a:r>
              <a:rPr lang="hu-HU" dirty="0"/>
              <a:t> </a:t>
            </a:r>
            <a:r>
              <a:rPr lang="hu-HU" dirty="0" err="1"/>
              <a:t>also</a:t>
            </a:r>
            <a:r>
              <a:rPr lang="hu-HU" dirty="0"/>
              <a:t> </a:t>
            </a:r>
            <a:r>
              <a:rPr lang="hu-HU" dirty="0" err="1"/>
              <a:t>can</a:t>
            </a:r>
            <a:r>
              <a:rPr lang="hu-HU" dirty="0"/>
              <a:t> be </a:t>
            </a:r>
            <a:r>
              <a:rPr lang="hu-HU" dirty="0" err="1"/>
              <a:t>declared</a:t>
            </a:r>
            <a:r>
              <a:rPr lang="hu-HU" dirty="0"/>
              <a:t>:</a:t>
            </a:r>
          </a:p>
          <a:p>
            <a:pPr marL="594360" lvl="2" indent="0">
              <a:buNone/>
            </a:pPr>
            <a:r>
              <a:rPr lang="hu-HU" sz="1500" dirty="0" err="1">
                <a:latin typeface="Courier New" panose="02070309020205020404" pitchFamily="49" charset="0"/>
                <a:cs typeface="Courier New" panose="02070309020205020404" pitchFamily="49" charset="0"/>
              </a:rPr>
              <a:t>dynamic</a:t>
            </a:r>
            <a:r>
              <a:rPr lang="hu-HU" sz="1500" dirty="0">
                <a:latin typeface="Courier New" panose="02070309020205020404" pitchFamily="49" charset="0"/>
                <a:cs typeface="Courier New" panose="02070309020205020404" pitchFamily="49" charset="0"/>
              </a:rPr>
              <a:t>? o = null; </a:t>
            </a:r>
            <a:r>
              <a:rPr lang="hu-HU" sz="1500" dirty="0">
                <a:solidFill>
                  <a:srgbClr val="00B0F0"/>
                </a:solidFill>
                <a:latin typeface="Courier New" panose="02070309020205020404" pitchFamily="49" charset="0"/>
                <a:cs typeface="Courier New" panose="02070309020205020404" pitchFamily="49" charset="0"/>
              </a:rPr>
              <a:t>//no </a:t>
            </a:r>
            <a:r>
              <a:rPr lang="hu-HU" sz="1500" dirty="0" err="1">
                <a:solidFill>
                  <a:srgbClr val="00B0F0"/>
                </a:solidFill>
                <a:latin typeface="Courier New" panose="02070309020205020404" pitchFamily="49" charset="0"/>
                <a:cs typeface="Courier New" panose="02070309020205020404" pitchFamily="49" charset="0"/>
              </a:rPr>
              <a:t>warning</a:t>
            </a:r>
            <a:br>
              <a:rPr lang="hu-HU" sz="1500" dirty="0">
                <a:latin typeface="Courier New" panose="02070309020205020404" pitchFamily="49" charset="0"/>
                <a:cs typeface="Courier New" panose="02070309020205020404" pitchFamily="49" charset="0"/>
              </a:rPr>
            </a:br>
            <a:r>
              <a:rPr lang="hu-HU" sz="1500" dirty="0">
                <a:latin typeface="Courier New" panose="02070309020205020404" pitchFamily="49" charset="0"/>
                <a:cs typeface="Courier New" panose="02070309020205020404" pitchFamily="49" charset="0"/>
              </a:rPr>
              <a:t>int a = </a:t>
            </a:r>
            <a:r>
              <a:rPr lang="hu-HU" sz="1500" dirty="0" err="1">
                <a:latin typeface="Courier New" panose="02070309020205020404" pitchFamily="49" charset="0"/>
                <a:cs typeface="Courier New" panose="02070309020205020404" pitchFamily="49" charset="0"/>
              </a:rPr>
              <a:t>o.Length</a:t>
            </a:r>
            <a:r>
              <a:rPr lang="hu-HU" sz="1500" dirty="0">
                <a:latin typeface="Courier New" panose="02070309020205020404" pitchFamily="49" charset="0"/>
                <a:cs typeface="Courier New" panose="02070309020205020404" pitchFamily="49" charset="0"/>
              </a:rPr>
              <a:t>; </a:t>
            </a:r>
            <a:r>
              <a:rPr lang="hu-HU" sz="1500" dirty="0">
                <a:solidFill>
                  <a:srgbClr val="00B0F0"/>
                </a:solidFill>
                <a:latin typeface="Courier New" panose="02070309020205020404" pitchFamily="49" charset="0"/>
                <a:cs typeface="Courier New" panose="02070309020205020404" pitchFamily="49" charset="0"/>
              </a:rPr>
              <a:t>//</a:t>
            </a:r>
            <a:r>
              <a:rPr lang="hu-HU" sz="1500" dirty="0" err="1">
                <a:solidFill>
                  <a:srgbClr val="00B0F0"/>
                </a:solidFill>
                <a:latin typeface="Courier New" panose="02070309020205020404" pitchFamily="49" charset="0"/>
                <a:cs typeface="Courier New" panose="02070309020205020404" pitchFamily="49" charset="0"/>
              </a:rPr>
              <a:t>warning</a:t>
            </a:r>
            <a:r>
              <a:rPr lang="hu-HU" sz="1500" dirty="0">
                <a:solidFill>
                  <a:srgbClr val="00B0F0"/>
                </a:solidFill>
                <a:latin typeface="Courier New" panose="02070309020205020404" pitchFamily="49" charset="0"/>
                <a:cs typeface="Courier New" panose="02070309020205020404" pitchFamily="49" charset="0"/>
              </a:rPr>
              <a:t> CS8602: </a:t>
            </a:r>
            <a:r>
              <a:rPr lang="hu-HU" sz="1500" dirty="0" err="1">
                <a:solidFill>
                  <a:srgbClr val="00B0F0"/>
                </a:solidFill>
                <a:latin typeface="Courier New" panose="02070309020205020404" pitchFamily="49" charset="0"/>
                <a:cs typeface="Courier New" panose="02070309020205020404" pitchFamily="49" charset="0"/>
              </a:rPr>
              <a:t>Possible</a:t>
            </a:r>
            <a:r>
              <a:rPr lang="hu-HU" sz="1500" dirty="0">
                <a:solidFill>
                  <a:srgbClr val="00B0F0"/>
                </a:solidFill>
                <a:latin typeface="Courier New" panose="02070309020205020404" pitchFamily="49" charset="0"/>
                <a:cs typeface="Courier New" panose="02070309020205020404" pitchFamily="49" charset="0"/>
              </a:rPr>
              <a:t> null-</a:t>
            </a:r>
            <a:r>
              <a:rPr lang="hu-HU" sz="1500" dirty="0" err="1">
                <a:solidFill>
                  <a:srgbClr val="00B0F0"/>
                </a:solidFill>
                <a:latin typeface="Courier New" panose="02070309020205020404" pitchFamily="49" charset="0"/>
                <a:cs typeface="Courier New" panose="02070309020205020404" pitchFamily="49" charset="0"/>
              </a:rPr>
              <a:t>dereference</a:t>
            </a:r>
            <a:br>
              <a:rPr lang="hu-HU" sz="1500" dirty="0">
                <a:latin typeface="Courier New" panose="02070309020205020404" pitchFamily="49" charset="0"/>
                <a:cs typeface="Courier New" panose="02070309020205020404" pitchFamily="49" charset="0"/>
              </a:rPr>
            </a:br>
            <a:r>
              <a:rPr lang="hu-HU" sz="1500" dirty="0">
                <a:latin typeface="Courier New" panose="02070309020205020404" pitchFamily="49" charset="0"/>
                <a:cs typeface="Courier New" panose="02070309020205020404" pitchFamily="49" charset="0"/>
              </a:rPr>
              <a:t>int b = o?.</a:t>
            </a:r>
            <a:r>
              <a:rPr lang="hu-HU" sz="1500" dirty="0" err="1">
                <a:latin typeface="Courier New" panose="02070309020205020404" pitchFamily="49" charset="0"/>
                <a:cs typeface="Courier New" panose="02070309020205020404" pitchFamily="49" charset="0"/>
              </a:rPr>
              <a:t>Length.NonExistingProp</a:t>
            </a:r>
            <a:r>
              <a:rPr lang="hu-HU" sz="1500" dirty="0">
                <a:latin typeface="Courier New" panose="02070309020205020404" pitchFamily="49" charset="0"/>
                <a:cs typeface="Courier New" panose="02070309020205020404" pitchFamily="49" charset="0"/>
              </a:rPr>
              <a:t>; </a:t>
            </a:r>
            <a:r>
              <a:rPr lang="hu-HU" sz="1500" dirty="0">
                <a:solidFill>
                  <a:srgbClr val="00B0F0"/>
                </a:solidFill>
                <a:latin typeface="Courier New" panose="02070309020205020404" pitchFamily="49" charset="0"/>
                <a:cs typeface="Courier New" panose="02070309020205020404" pitchFamily="49" charset="0"/>
              </a:rPr>
              <a:t>//no </a:t>
            </a:r>
            <a:r>
              <a:rPr lang="hu-HU" sz="1500" dirty="0" err="1">
                <a:solidFill>
                  <a:srgbClr val="00B0F0"/>
                </a:solidFill>
                <a:latin typeface="Courier New" panose="02070309020205020404" pitchFamily="49" charset="0"/>
                <a:cs typeface="Courier New" panose="02070309020205020404" pitchFamily="49" charset="0"/>
              </a:rPr>
              <a:t>warning</a:t>
            </a:r>
            <a:r>
              <a:rPr lang="hu-HU" sz="1500" dirty="0">
                <a:solidFill>
                  <a:srgbClr val="00B0F0"/>
                </a:solidFill>
                <a:latin typeface="Courier New" panose="02070309020205020404" pitchFamily="49" charset="0"/>
                <a:cs typeface="Courier New" panose="02070309020205020404" pitchFamily="49" charset="0"/>
              </a:rPr>
              <a:t> (</a:t>
            </a:r>
            <a:r>
              <a:rPr lang="hu-HU" sz="1500" dirty="0" err="1">
                <a:solidFill>
                  <a:srgbClr val="00B0F0"/>
                </a:solidFill>
                <a:latin typeface="Courier New" panose="02070309020205020404" pitchFamily="49" charset="0"/>
                <a:cs typeface="Courier New" panose="02070309020205020404" pitchFamily="49" charset="0"/>
              </a:rPr>
              <a:t>o.Length</a:t>
            </a:r>
            <a:r>
              <a:rPr lang="hu-HU" sz="1500" dirty="0">
                <a:solidFill>
                  <a:srgbClr val="00B0F0"/>
                </a:solidFill>
                <a:latin typeface="Courier New" panose="02070309020205020404" pitchFamily="49" charset="0"/>
                <a:cs typeface="Courier New" panose="02070309020205020404" pitchFamily="49" charset="0"/>
              </a:rPr>
              <a:t> is </a:t>
            </a:r>
            <a:r>
              <a:rPr lang="hu-HU" sz="1500" dirty="0" err="1">
                <a:solidFill>
                  <a:srgbClr val="00B0F0"/>
                </a:solidFill>
                <a:latin typeface="Courier New" panose="02070309020205020404" pitchFamily="49" charset="0"/>
                <a:cs typeface="Courier New" panose="02070309020205020404" pitchFamily="49" charset="0"/>
              </a:rPr>
              <a:t>nullable-oblivious</a:t>
            </a:r>
            <a:r>
              <a:rPr lang="hu-HU" sz="1500" dirty="0">
                <a:solidFill>
                  <a:srgbClr val="00B0F0"/>
                </a:solidFill>
                <a:latin typeface="Courier New" panose="02070309020205020404" pitchFamily="49" charset="0"/>
                <a:cs typeface="Courier New" panose="02070309020205020404" pitchFamily="49" charset="0"/>
              </a:rPr>
              <a:t>)</a:t>
            </a:r>
            <a:endParaRPr lang="hu-HU" sz="1500" dirty="0">
              <a:solidFill>
                <a:srgbClr val="00B0F0"/>
              </a:solidFill>
            </a:endParaRPr>
          </a:p>
          <a:p>
            <a:pPr lvl="1"/>
            <a:r>
              <a:rPr lang="hu-HU" dirty="0" err="1"/>
              <a:t>Every</a:t>
            </a:r>
            <a:r>
              <a:rPr lang="hu-HU" dirty="0"/>
              <a:t> </a:t>
            </a:r>
            <a:r>
              <a:rPr lang="hu-HU" dirty="0" err="1"/>
              <a:t>member’s</a:t>
            </a:r>
            <a:r>
              <a:rPr lang="hu-HU" dirty="0"/>
              <a:t> </a:t>
            </a:r>
            <a:r>
              <a:rPr lang="hu-HU" dirty="0" err="1"/>
              <a:t>type</a:t>
            </a:r>
            <a:r>
              <a:rPr lang="hu-HU" dirty="0"/>
              <a:t> of a </a:t>
            </a:r>
            <a:r>
              <a:rPr lang="hu-HU" dirty="0" err="1"/>
              <a:t>dynamic</a:t>
            </a:r>
            <a:r>
              <a:rPr lang="hu-HU" dirty="0"/>
              <a:t> </a:t>
            </a:r>
            <a:r>
              <a:rPr lang="hu-HU" dirty="0" err="1"/>
              <a:t>expression</a:t>
            </a:r>
            <a:r>
              <a:rPr lang="hu-HU" dirty="0"/>
              <a:t> is </a:t>
            </a:r>
            <a:r>
              <a:rPr lang="hu-HU" dirty="0" err="1"/>
              <a:t>nullable-oblivious</a:t>
            </a:r>
            <a:endParaRPr lang="hu-HU" dirty="0"/>
          </a:p>
        </p:txBody>
      </p:sp>
    </p:spTree>
    <p:extLst>
      <p:ext uri="{BB962C8B-B14F-4D97-AF65-F5344CB8AC3E}">
        <p14:creationId xmlns:p14="http://schemas.microsoft.com/office/powerpoint/2010/main" val="5949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5970-65DF-3DC0-4DF9-04909FD5896F}"/>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DFE05FCB-76AE-1667-6615-94EFCE2C519C}"/>
              </a:ext>
            </a:extLst>
          </p:cNvPr>
          <p:cNvSpPr>
            <a:spLocks noGrp="1"/>
          </p:cNvSpPr>
          <p:nvPr>
            <p:ph idx="1"/>
          </p:nvPr>
        </p:nvSpPr>
        <p:spPr/>
        <p:txBody>
          <a:bodyPr>
            <a:normAutofit/>
          </a:bodyPr>
          <a:lstStyle/>
          <a:p>
            <a:r>
              <a:rPr lang="hu-HU" dirty="0"/>
              <a:t>== and != operators </a:t>
            </a:r>
            <a:r>
              <a:rPr lang="hu-HU" dirty="0" err="1"/>
              <a:t>can</a:t>
            </a:r>
            <a:r>
              <a:rPr lang="hu-HU" dirty="0"/>
              <a:t> be </a:t>
            </a:r>
            <a:r>
              <a:rPr lang="hu-HU" dirty="0" err="1"/>
              <a:t>overloaded</a:t>
            </a:r>
            <a:r>
              <a:rPr lang="hu-HU" dirty="0"/>
              <a:t>, </a:t>
            </a:r>
            <a:r>
              <a:rPr lang="hu-HU" dirty="0" err="1"/>
              <a:t>making</a:t>
            </a:r>
            <a:r>
              <a:rPr lang="hu-HU" dirty="0"/>
              <a:t> </a:t>
            </a:r>
            <a:r>
              <a:rPr lang="hu-HU" dirty="0" err="1"/>
              <a:t>it</a:t>
            </a:r>
            <a:r>
              <a:rPr lang="hu-HU" dirty="0"/>
              <a:t> </a:t>
            </a:r>
            <a:r>
              <a:rPr lang="hu-HU" dirty="0" err="1"/>
              <a:t>unsafe</a:t>
            </a:r>
            <a:r>
              <a:rPr lang="hu-HU" dirty="0"/>
              <a:t> </a:t>
            </a:r>
            <a:r>
              <a:rPr lang="hu-HU" dirty="0" err="1"/>
              <a:t>for</a:t>
            </a:r>
            <a:r>
              <a:rPr lang="hu-HU" dirty="0"/>
              <a:t> NULL-</a:t>
            </a:r>
            <a:r>
              <a:rPr lang="hu-HU" dirty="0" err="1"/>
              <a:t>checks</a:t>
            </a:r>
            <a:endParaRPr lang="hu-HU" dirty="0"/>
          </a:p>
          <a:p>
            <a:pPr marL="320040" lvl="1" indent="0">
              <a:buNone/>
            </a:pPr>
            <a:r>
              <a:rPr lang="en-US" sz="1600" dirty="0">
                <a:latin typeface="Courier New" panose="02070309020205020404" pitchFamily="49" charset="0"/>
                <a:cs typeface="Courier New" panose="02070309020205020404" pitchFamily="49" charset="0"/>
              </a:rPr>
              <a:t>class Student</a:t>
            </a:r>
            <a:r>
              <a:rPr lang="hu-HU" sz="16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p>
          <a:p>
            <a:pPr marL="594360" lvl="2" indent="0">
              <a:buNone/>
            </a:pPr>
            <a:r>
              <a:rPr lang="en-US" sz="1600" dirty="0">
                <a:latin typeface="Courier New" panose="02070309020205020404" pitchFamily="49" charset="0"/>
                <a:cs typeface="Courier New" panose="02070309020205020404" pitchFamily="49" charset="0"/>
              </a:rPr>
              <a:t>public static bool operator ==(Student a, Student b)</a:t>
            </a:r>
            <a:r>
              <a:rPr lang="hu-HU" sz="1600" dirty="0">
                <a:latin typeface="Courier New" panose="02070309020205020404" pitchFamily="49" charset="0"/>
                <a:cs typeface="Courier New" panose="02070309020205020404" pitchFamily="49" charset="0"/>
              </a:rPr>
              <a:t> =&gt; </a:t>
            </a:r>
            <a:r>
              <a:rPr lang="hu-HU" sz="1600" dirty="0" err="1">
                <a:latin typeface="Courier New" panose="02070309020205020404" pitchFamily="49" charset="0"/>
                <a:cs typeface="Courier New" panose="02070309020205020404" pitchFamily="49" charset="0"/>
              </a:rPr>
              <a:t>false</a:t>
            </a:r>
            <a:r>
              <a:rPr lang="hu-HU"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594360" lvl="2" indent="0">
              <a:buNone/>
            </a:pPr>
            <a:r>
              <a:rPr lang="en-US" sz="1600" dirty="0">
                <a:latin typeface="Courier New" panose="02070309020205020404" pitchFamily="49" charset="0"/>
                <a:cs typeface="Courier New" panose="02070309020205020404" pitchFamily="49" charset="0"/>
              </a:rPr>
              <a:t>public static bool operator !=(Student a, Student b)</a:t>
            </a:r>
            <a:r>
              <a:rPr lang="hu-HU" sz="1600" dirty="0">
                <a:latin typeface="Courier New" panose="02070309020205020404" pitchFamily="49" charset="0"/>
                <a:cs typeface="Courier New" panose="02070309020205020404" pitchFamily="49" charset="0"/>
              </a:rPr>
              <a:t> =&gt; </a:t>
            </a:r>
            <a:r>
              <a:rPr lang="hu-HU" sz="1600" dirty="0" err="1">
                <a:latin typeface="Courier New" panose="02070309020205020404" pitchFamily="49" charset="0"/>
                <a:cs typeface="Courier New" panose="02070309020205020404" pitchFamily="49" charset="0"/>
              </a:rPr>
              <a:t>true</a:t>
            </a:r>
            <a:r>
              <a:rPr lang="hu-HU"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320040" lvl="1" indent="0">
              <a:buNone/>
            </a:pPr>
            <a:r>
              <a:rPr lang="en-US" sz="1600" dirty="0">
                <a:latin typeface="Courier New" panose="02070309020205020404" pitchFamily="49" charset="0"/>
                <a:cs typeface="Courier New" panose="02070309020205020404" pitchFamily="49" charset="0"/>
              </a:rPr>
              <a:t>}</a:t>
            </a:r>
            <a:endParaRPr lang="hu-HU" sz="1600" dirty="0">
              <a:latin typeface="Courier New" panose="02070309020205020404" pitchFamily="49" charset="0"/>
              <a:cs typeface="Courier New" panose="02070309020205020404" pitchFamily="49" charset="0"/>
            </a:endParaRPr>
          </a:p>
          <a:p>
            <a:pPr marL="320040" lvl="1" indent="0">
              <a:buNone/>
            </a:pP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s = </a:t>
            </a:r>
            <a:r>
              <a:rPr lang="hu-HU" sz="1600" dirty="0" err="1">
                <a:latin typeface="Courier New" panose="02070309020205020404" pitchFamily="49" charset="0"/>
                <a:cs typeface="Courier New" panose="02070309020205020404" pitchFamily="49" charset="0"/>
              </a:rPr>
              <a:t>Students.FirstOrDefault</a:t>
            </a:r>
            <a:r>
              <a:rPr lang="hu-HU" sz="1600" dirty="0">
                <a:latin typeface="Courier New" panose="02070309020205020404" pitchFamily="49" charset="0"/>
                <a:cs typeface="Courier New" panose="02070309020205020404" pitchFamily="49" charset="0"/>
              </a:rPr>
              <a:t>(x =&gt; </a:t>
            </a:r>
            <a:r>
              <a:rPr lang="hu-HU" sz="1600" dirty="0" err="1">
                <a:latin typeface="Courier New" panose="02070309020205020404" pitchFamily="49" charset="0"/>
                <a:cs typeface="Courier New" panose="02070309020205020404" pitchFamily="49" charset="0"/>
              </a:rPr>
              <a:t>x.Id</a:t>
            </a:r>
            <a:r>
              <a:rPr lang="hu-HU" sz="1600" dirty="0">
                <a:latin typeface="Courier New" panose="02070309020205020404" pitchFamily="49" charset="0"/>
                <a:cs typeface="Courier New" panose="02070309020205020404" pitchFamily="49" charset="0"/>
              </a:rPr>
              <a:t> == 123);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returns</a:t>
            </a:r>
            <a:r>
              <a:rPr lang="hu-HU" sz="1600" dirty="0">
                <a:solidFill>
                  <a:srgbClr val="00B0F0"/>
                </a:solidFill>
                <a:latin typeface="Courier New" panose="02070309020205020404" pitchFamily="49" charset="0"/>
                <a:cs typeface="Courier New" panose="02070309020205020404" pitchFamily="49" charset="0"/>
              </a:rPr>
              <a:t> null</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(s == null) {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condition</a:t>
            </a:r>
            <a:r>
              <a:rPr lang="hu-HU" sz="1600" dirty="0">
                <a:solidFill>
                  <a:srgbClr val="00B0F0"/>
                </a:solidFill>
                <a:latin typeface="Courier New" panose="02070309020205020404" pitchFamily="49" charset="0"/>
                <a:cs typeface="Courier New" panose="02070309020205020404" pitchFamily="49" charset="0"/>
              </a:rPr>
              <a:t> is </a:t>
            </a:r>
            <a:r>
              <a:rPr lang="hu-HU" sz="1600" dirty="0" err="1">
                <a:solidFill>
                  <a:srgbClr val="00B0F0"/>
                </a:solidFill>
                <a:latin typeface="Courier New" panose="02070309020205020404" pitchFamily="49" charset="0"/>
                <a:cs typeface="Courier New" panose="02070309020205020404" pitchFamily="49" charset="0"/>
              </a:rPr>
              <a:t>not</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met</a:t>
            </a:r>
            <a:endParaRPr lang="hu-HU" sz="1600" dirty="0">
              <a:solidFill>
                <a:srgbClr val="00B0F0"/>
              </a:solidFill>
              <a:latin typeface="Courier New" panose="02070309020205020404" pitchFamily="49" charset="0"/>
              <a:cs typeface="Courier New" panose="02070309020205020404" pitchFamily="49" charset="0"/>
            </a:endParaRPr>
          </a:p>
          <a:p>
            <a:pPr marL="594360" lvl="2" indent="0">
              <a:buNone/>
            </a:pPr>
            <a:r>
              <a:rPr lang="hu-HU" sz="1600" dirty="0" err="1">
                <a:latin typeface="Courier New" panose="02070309020205020404" pitchFamily="49" charset="0"/>
                <a:cs typeface="Courier New" panose="02070309020205020404" pitchFamily="49" charset="0"/>
              </a:rPr>
              <a:t>return</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FindStudentResult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FindStudentResult.Errors.StudentNotFound</a:t>
            </a:r>
            <a:r>
              <a:rPr lang="hu-HU" sz="1600" dirty="0">
                <a:latin typeface="Courier New" panose="02070309020205020404" pitchFamily="49" charset="0"/>
                <a:cs typeface="Courier New" panose="02070309020205020404" pitchFamily="49" charset="0"/>
              </a:rPr>
              <a:t>);</a:t>
            </a:r>
          </a:p>
          <a:p>
            <a:pPr marL="320040" lvl="1" indent="0">
              <a:buNone/>
            </a:pPr>
            <a:r>
              <a:rPr lang="hu-HU" sz="1600" dirty="0">
                <a:latin typeface="Courier New" panose="02070309020205020404" pitchFamily="49" charset="0"/>
                <a:cs typeface="Courier New" panose="02070309020205020404" pitchFamily="49" charset="0"/>
              </a:rPr>
              <a:t>}</a:t>
            </a:r>
          </a:p>
          <a:p>
            <a:pPr marL="320040" lvl="1" indent="0">
              <a:buNone/>
            </a:pPr>
            <a:r>
              <a:rPr lang="hu-HU" sz="1600" dirty="0" err="1">
                <a:latin typeface="Courier New" panose="02070309020205020404" pitchFamily="49" charset="0"/>
                <a:cs typeface="Courier New" panose="02070309020205020404" pitchFamily="49" charset="0"/>
              </a:rPr>
              <a:t>string</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studentName</a:t>
            </a:r>
            <a:r>
              <a:rPr lang="hu-HU" sz="1600" dirty="0">
                <a:latin typeface="Courier New" panose="02070309020205020404" pitchFamily="49" charset="0"/>
                <a:cs typeface="Courier New" panose="02070309020205020404" pitchFamily="49" charset="0"/>
              </a:rPr>
              <a:t> = </a:t>
            </a:r>
            <a:r>
              <a:rPr lang="hu-HU" sz="1600" b="1" dirty="0" err="1">
                <a:solidFill>
                  <a:schemeClr val="bg1"/>
                </a:solidFill>
                <a:highlight>
                  <a:srgbClr val="FF00FF"/>
                </a:highlight>
                <a:latin typeface="Courier New" panose="02070309020205020404" pitchFamily="49" charset="0"/>
                <a:cs typeface="Courier New" panose="02070309020205020404" pitchFamily="49" charset="0"/>
              </a:rPr>
              <a:t>s.Name</a:t>
            </a:r>
            <a:r>
              <a:rPr lang="hu-HU" sz="1600" dirty="0">
                <a:latin typeface="Courier New" panose="02070309020205020404" pitchFamily="49" charset="0"/>
                <a:cs typeface="Courier New" panose="02070309020205020404" pitchFamily="49" charset="0"/>
              </a:rPr>
              <a:t>; </a:t>
            </a:r>
            <a:r>
              <a:rPr lang="hu-HU" sz="1600" dirty="0">
                <a:solidFill>
                  <a:srgbClr val="00B0F0"/>
                </a:solidFill>
                <a:latin typeface="Courier New" panose="02070309020205020404" pitchFamily="49" charset="0"/>
                <a:cs typeface="Courier New" panose="02070309020205020404" pitchFamily="49" charset="0"/>
              </a:rPr>
              <a:t>//</a:t>
            </a:r>
            <a:r>
              <a:rPr lang="hu-HU" sz="1600" dirty="0" err="1">
                <a:solidFill>
                  <a:srgbClr val="00B0F0"/>
                </a:solidFill>
                <a:latin typeface="Courier New" panose="02070309020205020404" pitchFamily="49" charset="0"/>
                <a:cs typeface="Courier New" panose="02070309020205020404" pitchFamily="49" charset="0"/>
              </a:rPr>
              <a:t>Unhandled</a:t>
            </a:r>
            <a:r>
              <a:rPr lang="hu-HU" sz="1600" dirty="0">
                <a:solidFill>
                  <a:srgbClr val="00B0F0"/>
                </a:solidFill>
                <a:latin typeface="Courier New" panose="02070309020205020404" pitchFamily="49" charset="0"/>
                <a:cs typeface="Courier New" panose="02070309020205020404" pitchFamily="49" charset="0"/>
              </a:rPr>
              <a:t> </a:t>
            </a:r>
            <a:r>
              <a:rPr lang="hu-HU" sz="1600" dirty="0" err="1">
                <a:solidFill>
                  <a:srgbClr val="00B0F0"/>
                </a:solidFill>
                <a:latin typeface="Courier New" panose="02070309020205020404" pitchFamily="49" charset="0"/>
                <a:cs typeface="Courier New" panose="02070309020205020404" pitchFamily="49" charset="0"/>
              </a:rPr>
              <a:t>NullReferenceException</a:t>
            </a:r>
            <a:endParaRPr lang="en-US" sz="1600" dirty="0">
              <a:solidFill>
                <a:srgbClr val="00B0F0"/>
              </a:solidFill>
              <a:latin typeface="Courier New" panose="02070309020205020404" pitchFamily="49" charset="0"/>
              <a:cs typeface="Courier New" panose="02070309020205020404" pitchFamily="49" charset="0"/>
            </a:endParaRPr>
          </a:p>
          <a:p>
            <a:pPr lvl="1"/>
            <a:endParaRPr lang="en-US" dirty="0"/>
          </a:p>
        </p:txBody>
      </p:sp>
    </p:spTree>
    <p:extLst>
      <p:ext uri="{BB962C8B-B14F-4D97-AF65-F5344CB8AC3E}">
        <p14:creationId xmlns:p14="http://schemas.microsoft.com/office/powerpoint/2010/main" val="26464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2BF4-DD07-F4A4-BFCF-7E92CD463E71}"/>
              </a:ext>
            </a:extLst>
          </p:cNvPr>
          <p:cNvSpPr>
            <a:spLocks noGrp="1"/>
          </p:cNvSpPr>
          <p:nvPr>
            <p:ph type="title"/>
          </p:nvPr>
        </p:nvSpPr>
        <p:spPr/>
        <p:txBody>
          <a:bodyPr/>
          <a:lstStyle/>
          <a:p>
            <a:r>
              <a:rPr lang="hu-HU" dirty="0" err="1"/>
              <a:t>Migrating</a:t>
            </a:r>
            <a:r>
              <a:rPr lang="hu-HU" dirty="0"/>
              <a:t> </a:t>
            </a:r>
            <a:r>
              <a:rPr lang="hu-HU" dirty="0" err="1"/>
              <a:t>to</a:t>
            </a:r>
            <a:r>
              <a:rPr lang="hu-HU" dirty="0"/>
              <a:t> </a:t>
            </a:r>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2725EE9F-5B95-66C6-5E1E-7A01522AE7A2}"/>
              </a:ext>
            </a:extLst>
          </p:cNvPr>
          <p:cNvSpPr>
            <a:spLocks noGrp="1"/>
          </p:cNvSpPr>
          <p:nvPr>
            <p:ph idx="1"/>
          </p:nvPr>
        </p:nvSpPr>
        <p:spPr/>
        <p:txBody>
          <a:bodyPr/>
          <a:lstStyle/>
          <a:p>
            <a:pPr marL="0" indent="0">
              <a:buNone/>
            </a:pPr>
            <a:r>
              <a:rPr lang="hu-HU" dirty="0" err="1"/>
              <a:t>Setting</a:t>
            </a:r>
            <a:r>
              <a:rPr lang="hu-HU" dirty="0"/>
              <a:t> </a:t>
            </a:r>
            <a:r>
              <a:rPr lang="hu-HU" dirty="0" err="1"/>
              <a:t>the</a:t>
            </a:r>
            <a:r>
              <a:rPr lang="hu-HU" dirty="0"/>
              <a:t> project </a:t>
            </a:r>
            <a:r>
              <a:rPr lang="hu-HU" dirty="0" err="1"/>
              <a:t>defaults</a:t>
            </a:r>
            <a:endParaRPr lang="hu-HU" dirty="0"/>
          </a:p>
          <a:p>
            <a:r>
              <a:rPr lang="en-US" dirty="0"/>
              <a:t>Nullable disable as the default</a:t>
            </a:r>
            <a:endParaRPr lang="hu-HU" dirty="0"/>
          </a:p>
          <a:p>
            <a:pPr lvl="1"/>
            <a:r>
              <a:rPr lang="hu-HU" dirty="0" err="1"/>
              <a:t>Use</a:t>
            </a:r>
            <a:r>
              <a:rPr lang="hu-HU" dirty="0"/>
              <a:t> </a:t>
            </a:r>
            <a:r>
              <a:rPr lang="hu-HU" dirty="0" err="1"/>
              <a:t>when</a:t>
            </a:r>
            <a:r>
              <a:rPr lang="hu-HU" dirty="0"/>
              <a:t> </a:t>
            </a:r>
            <a:r>
              <a:rPr lang="hu-HU" dirty="0" err="1"/>
              <a:t>you</a:t>
            </a:r>
            <a:r>
              <a:rPr lang="hu-HU" dirty="0"/>
              <a:t> </a:t>
            </a:r>
            <a:r>
              <a:rPr lang="hu-HU" dirty="0" err="1"/>
              <a:t>are</a:t>
            </a:r>
            <a:r>
              <a:rPr lang="hu-HU" dirty="0"/>
              <a:t> </a:t>
            </a:r>
            <a:r>
              <a:rPr lang="hu-HU" dirty="0" err="1"/>
              <a:t>not</a:t>
            </a:r>
            <a:r>
              <a:rPr lang="hu-HU" dirty="0"/>
              <a:t> </a:t>
            </a:r>
            <a:r>
              <a:rPr lang="hu-HU" dirty="0" err="1"/>
              <a:t>adding</a:t>
            </a:r>
            <a:r>
              <a:rPr lang="hu-HU" dirty="0"/>
              <a:t> </a:t>
            </a:r>
            <a:r>
              <a:rPr lang="hu-HU" dirty="0" err="1"/>
              <a:t>new</a:t>
            </a:r>
            <a:r>
              <a:rPr lang="hu-HU" dirty="0"/>
              <a:t> </a:t>
            </a:r>
            <a:r>
              <a:rPr lang="hu-HU" dirty="0" err="1"/>
              <a:t>files</a:t>
            </a:r>
            <a:r>
              <a:rPr lang="hu-HU" dirty="0"/>
              <a:t> </a:t>
            </a:r>
            <a:r>
              <a:rPr lang="hu-HU" dirty="0" err="1"/>
              <a:t>to</a:t>
            </a:r>
            <a:r>
              <a:rPr lang="hu-HU" dirty="0"/>
              <a:t> </a:t>
            </a:r>
            <a:r>
              <a:rPr lang="hu-HU" dirty="0" err="1"/>
              <a:t>the</a:t>
            </a:r>
            <a:r>
              <a:rPr lang="hu-HU" dirty="0"/>
              <a:t> project</a:t>
            </a:r>
          </a:p>
          <a:p>
            <a:pPr lvl="1"/>
            <a:r>
              <a:rPr lang="hu-HU" dirty="0"/>
              <a:t>Y</a:t>
            </a:r>
            <a:r>
              <a:rPr lang="en-US" dirty="0" err="1"/>
              <a:t>ou</a:t>
            </a:r>
            <a:r>
              <a:rPr lang="en-US" dirty="0"/>
              <a:t> add a nullable preprocessor directive to each file as you update its code</a:t>
            </a:r>
            <a:endParaRPr lang="hu-HU" dirty="0"/>
          </a:p>
          <a:p>
            <a:r>
              <a:rPr lang="en-US" dirty="0"/>
              <a:t>Nullable enable as the default</a:t>
            </a:r>
            <a:endParaRPr lang="hu-HU" dirty="0"/>
          </a:p>
          <a:p>
            <a:pPr lvl="1"/>
            <a:r>
              <a:rPr lang="en-US" dirty="0"/>
              <a:t>Set this default when you're actively developing new features</a:t>
            </a:r>
            <a:r>
              <a:rPr lang="hu-HU" dirty="0"/>
              <a:t>, </a:t>
            </a:r>
            <a:r>
              <a:rPr lang="hu-HU" dirty="0" err="1"/>
              <a:t>so</a:t>
            </a:r>
            <a:r>
              <a:rPr lang="hu-HU" dirty="0"/>
              <a:t> </a:t>
            </a:r>
            <a:r>
              <a:rPr lang="hu-HU" dirty="0" err="1"/>
              <a:t>every</a:t>
            </a:r>
            <a:r>
              <a:rPr lang="hu-HU" dirty="0"/>
              <a:t> </a:t>
            </a:r>
            <a:r>
              <a:rPr lang="hu-HU" dirty="0" err="1"/>
              <a:t>new</a:t>
            </a:r>
            <a:r>
              <a:rPr lang="hu-HU" dirty="0"/>
              <a:t> file </a:t>
            </a:r>
            <a:r>
              <a:rPr lang="hu-HU" dirty="0" err="1"/>
              <a:t>will</a:t>
            </a:r>
            <a:r>
              <a:rPr lang="hu-HU" dirty="0"/>
              <a:t> be </a:t>
            </a:r>
            <a:r>
              <a:rPr lang="hu-HU" dirty="0" err="1"/>
              <a:t>nullable-aware</a:t>
            </a:r>
            <a:endParaRPr lang="hu-HU" dirty="0"/>
          </a:p>
          <a:p>
            <a:pPr lvl="1"/>
            <a:r>
              <a:rPr lang="hu-HU" dirty="0"/>
              <a:t>Y</a:t>
            </a:r>
            <a:r>
              <a:rPr lang="en-US" dirty="0" err="1"/>
              <a:t>ou</a:t>
            </a:r>
            <a:r>
              <a:rPr lang="en-US" dirty="0"/>
              <a:t> must add a #nullable disable to the top of each file</a:t>
            </a:r>
            <a:endParaRPr lang="hu-HU" dirty="0"/>
          </a:p>
          <a:p>
            <a:pPr lvl="1"/>
            <a:r>
              <a:rPr lang="hu-HU" dirty="0"/>
              <a:t>R</a:t>
            </a:r>
            <a:r>
              <a:rPr lang="en-US" dirty="0" err="1"/>
              <a:t>emove</a:t>
            </a:r>
            <a:r>
              <a:rPr lang="en-US" dirty="0"/>
              <a:t> these preprocessor directives as you address the warnings in each file</a:t>
            </a:r>
          </a:p>
        </p:txBody>
      </p:sp>
    </p:spTree>
    <p:extLst>
      <p:ext uri="{BB962C8B-B14F-4D97-AF65-F5344CB8AC3E}">
        <p14:creationId xmlns:p14="http://schemas.microsoft.com/office/powerpoint/2010/main" val="18777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B8CF-26D8-8882-47D9-B53926B11BB6}"/>
              </a:ext>
            </a:extLst>
          </p:cNvPr>
          <p:cNvSpPr>
            <a:spLocks noGrp="1"/>
          </p:cNvSpPr>
          <p:nvPr>
            <p:ph type="title"/>
          </p:nvPr>
        </p:nvSpPr>
        <p:spPr/>
        <p:txBody>
          <a:bodyPr/>
          <a:lstStyle/>
          <a:p>
            <a:r>
              <a:rPr lang="hu-HU" dirty="0" err="1"/>
              <a:t>Migrating</a:t>
            </a:r>
            <a:r>
              <a:rPr lang="hu-HU" dirty="0"/>
              <a:t> </a:t>
            </a:r>
            <a:r>
              <a:rPr lang="hu-HU" dirty="0" err="1"/>
              <a:t>to</a:t>
            </a:r>
            <a:r>
              <a:rPr lang="hu-HU" dirty="0"/>
              <a:t> </a:t>
            </a:r>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302ACC6D-A6D0-F7EA-F841-11AC1A783456}"/>
              </a:ext>
            </a:extLst>
          </p:cNvPr>
          <p:cNvSpPr>
            <a:spLocks noGrp="1"/>
          </p:cNvSpPr>
          <p:nvPr>
            <p:ph idx="1"/>
          </p:nvPr>
        </p:nvSpPr>
        <p:spPr/>
        <p:txBody>
          <a:bodyPr/>
          <a:lstStyle/>
          <a:p>
            <a:pPr marL="0" indent="0">
              <a:buNone/>
            </a:pPr>
            <a:r>
              <a:rPr lang="en-US" dirty="0"/>
              <a:t>Which of these strategies you pick depends on how much active development is taking place in your project.</a:t>
            </a:r>
            <a:endParaRPr lang="hu-HU" dirty="0"/>
          </a:p>
          <a:p>
            <a:r>
              <a:rPr lang="en-US" dirty="0"/>
              <a:t>The more mature and stable your project, the better the </a:t>
            </a:r>
            <a:r>
              <a:rPr lang="hu-HU" dirty="0" err="1"/>
              <a:t>first</a:t>
            </a:r>
            <a:r>
              <a:rPr lang="en-US" dirty="0"/>
              <a:t> strategy.</a:t>
            </a:r>
            <a:endParaRPr lang="hu-HU" dirty="0"/>
          </a:p>
          <a:p>
            <a:r>
              <a:rPr lang="en-US" dirty="0"/>
              <a:t>The more features being developed, the better the </a:t>
            </a:r>
            <a:r>
              <a:rPr lang="hu-HU" dirty="0" err="1"/>
              <a:t>second</a:t>
            </a:r>
            <a:r>
              <a:rPr lang="en-US" dirty="0"/>
              <a:t> strategy.</a:t>
            </a:r>
          </a:p>
        </p:txBody>
      </p:sp>
    </p:spTree>
    <p:extLst>
      <p:ext uri="{BB962C8B-B14F-4D97-AF65-F5344CB8AC3E}">
        <p14:creationId xmlns:p14="http://schemas.microsoft.com/office/powerpoint/2010/main" val="213928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2BF4-DD07-F4A4-BFCF-7E92CD463E71}"/>
              </a:ext>
            </a:extLst>
          </p:cNvPr>
          <p:cNvSpPr>
            <a:spLocks noGrp="1"/>
          </p:cNvSpPr>
          <p:nvPr>
            <p:ph type="title"/>
          </p:nvPr>
        </p:nvSpPr>
        <p:spPr/>
        <p:txBody>
          <a:bodyPr/>
          <a:lstStyle/>
          <a:p>
            <a:r>
              <a:rPr lang="hu-HU" dirty="0" err="1"/>
              <a:t>Migrating</a:t>
            </a:r>
            <a:r>
              <a:rPr lang="hu-HU" dirty="0"/>
              <a:t> </a:t>
            </a:r>
            <a:r>
              <a:rPr lang="hu-HU" dirty="0" err="1"/>
              <a:t>to</a:t>
            </a:r>
            <a:r>
              <a:rPr lang="hu-HU" dirty="0"/>
              <a:t> </a:t>
            </a:r>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2725EE9F-5B95-66C6-5E1E-7A01522AE7A2}"/>
              </a:ext>
            </a:extLst>
          </p:cNvPr>
          <p:cNvSpPr>
            <a:spLocks noGrp="1"/>
          </p:cNvSpPr>
          <p:nvPr>
            <p:ph idx="1"/>
          </p:nvPr>
        </p:nvSpPr>
        <p:spPr/>
        <p:txBody>
          <a:bodyPr/>
          <a:lstStyle/>
          <a:p>
            <a:pPr marL="0" indent="0">
              <a:buNone/>
            </a:pPr>
            <a:r>
              <a:rPr lang="hu-HU" dirty="0" err="1"/>
              <a:t>Setting</a:t>
            </a:r>
            <a:r>
              <a:rPr lang="hu-HU" dirty="0"/>
              <a:t> </a:t>
            </a:r>
            <a:r>
              <a:rPr lang="hu-HU" dirty="0" err="1"/>
              <a:t>the</a:t>
            </a:r>
            <a:r>
              <a:rPr lang="hu-HU" dirty="0"/>
              <a:t> project </a:t>
            </a:r>
            <a:r>
              <a:rPr lang="hu-HU" dirty="0" err="1"/>
              <a:t>defaults</a:t>
            </a:r>
            <a:endParaRPr lang="hu-HU" dirty="0"/>
          </a:p>
          <a:p>
            <a:r>
              <a:rPr lang="en-US" dirty="0"/>
              <a:t>Nullable warnings as the default</a:t>
            </a:r>
            <a:endParaRPr lang="hu-HU" dirty="0"/>
          </a:p>
          <a:p>
            <a:pPr lvl="1"/>
            <a:r>
              <a:rPr lang="hu-HU" dirty="0" err="1"/>
              <a:t>Two-phase</a:t>
            </a:r>
            <a:r>
              <a:rPr lang="hu-HU" dirty="0"/>
              <a:t> </a:t>
            </a:r>
            <a:r>
              <a:rPr lang="hu-HU" dirty="0" err="1"/>
              <a:t>migration</a:t>
            </a:r>
            <a:endParaRPr lang="hu-HU" dirty="0"/>
          </a:p>
          <a:p>
            <a:pPr lvl="1"/>
            <a:r>
              <a:rPr lang="en-US" dirty="0"/>
              <a:t>In the first phase, address warnings</a:t>
            </a:r>
            <a:endParaRPr lang="hu-HU" dirty="0"/>
          </a:p>
          <a:p>
            <a:pPr lvl="1"/>
            <a:r>
              <a:rPr lang="en-US" dirty="0"/>
              <a:t>In the second phase, turn on annotations for declaring a variable's expected null-state</a:t>
            </a:r>
            <a:endParaRPr lang="hu-HU" dirty="0"/>
          </a:p>
          <a:p>
            <a:pPr lvl="1"/>
            <a:r>
              <a:rPr lang="hu-HU" dirty="0"/>
              <a:t>Y</a:t>
            </a:r>
            <a:r>
              <a:rPr lang="en-US" dirty="0" err="1"/>
              <a:t>ou</a:t>
            </a:r>
            <a:r>
              <a:rPr lang="en-US" dirty="0"/>
              <a:t> must add a #nullable disable to the top of each file</a:t>
            </a:r>
            <a:endParaRPr lang="hu-HU" dirty="0"/>
          </a:p>
          <a:p>
            <a:r>
              <a:rPr lang="hu-HU" dirty="0" err="1"/>
              <a:t>Nullable</a:t>
            </a:r>
            <a:r>
              <a:rPr lang="hu-HU" dirty="0"/>
              <a:t> </a:t>
            </a:r>
            <a:r>
              <a:rPr lang="hu-HU" dirty="0" err="1"/>
              <a:t>annotations</a:t>
            </a:r>
            <a:endParaRPr lang="hu-HU" dirty="0"/>
          </a:p>
          <a:p>
            <a:pPr lvl="1"/>
            <a:r>
              <a:rPr lang="en-US" dirty="0"/>
              <a:t>Annotate code before addressing warnings</a:t>
            </a:r>
          </a:p>
        </p:txBody>
      </p:sp>
    </p:spTree>
    <p:extLst>
      <p:ext uri="{BB962C8B-B14F-4D97-AF65-F5344CB8AC3E}">
        <p14:creationId xmlns:p14="http://schemas.microsoft.com/office/powerpoint/2010/main" val="349980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5E2A-95B5-26B6-24C9-AF392CE8E683}"/>
              </a:ext>
            </a:extLst>
          </p:cNvPr>
          <p:cNvSpPr>
            <a:spLocks noGrp="1"/>
          </p:cNvSpPr>
          <p:nvPr>
            <p:ph type="title"/>
          </p:nvPr>
        </p:nvSpPr>
        <p:spPr/>
        <p:txBody>
          <a:bodyPr/>
          <a:lstStyle/>
          <a:p>
            <a:r>
              <a:rPr lang="hu-HU" dirty="0" err="1"/>
              <a:t>Migrating</a:t>
            </a:r>
            <a:r>
              <a:rPr lang="hu-HU" dirty="0"/>
              <a:t> </a:t>
            </a:r>
            <a:r>
              <a:rPr lang="hu-HU" dirty="0" err="1"/>
              <a:t>to</a:t>
            </a:r>
            <a:r>
              <a:rPr lang="hu-HU" dirty="0"/>
              <a:t> </a:t>
            </a:r>
            <a:r>
              <a:rPr lang="hu-HU" dirty="0" err="1"/>
              <a:t>Nullable</a:t>
            </a:r>
            <a:r>
              <a:rPr lang="hu-HU" dirty="0"/>
              <a:t> </a:t>
            </a:r>
            <a:r>
              <a:rPr lang="hu-HU" dirty="0" err="1"/>
              <a:t>Reference</a:t>
            </a:r>
            <a:r>
              <a:rPr lang="hu-HU" dirty="0"/>
              <a:t> </a:t>
            </a:r>
            <a:r>
              <a:rPr lang="hu-HU" dirty="0" err="1"/>
              <a:t>Types</a:t>
            </a:r>
            <a:endParaRPr lang="en-US" dirty="0"/>
          </a:p>
        </p:txBody>
      </p:sp>
      <p:sp>
        <p:nvSpPr>
          <p:cNvPr id="3" name="Content Placeholder 2">
            <a:extLst>
              <a:ext uri="{FF2B5EF4-FFF2-40B4-BE49-F238E27FC236}">
                <a16:creationId xmlns:a16="http://schemas.microsoft.com/office/drawing/2014/main" id="{41559545-C4F3-22CA-3C68-E024B2807CED}"/>
              </a:ext>
            </a:extLst>
          </p:cNvPr>
          <p:cNvSpPr>
            <a:spLocks noGrp="1"/>
          </p:cNvSpPr>
          <p:nvPr>
            <p:ph idx="1"/>
          </p:nvPr>
        </p:nvSpPr>
        <p:spPr/>
        <p:txBody>
          <a:bodyPr>
            <a:normAutofit fontScale="92500"/>
          </a:bodyPr>
          <a:lstStyle/>
          <a:p>
            <a:pPr marL="0" indent="0">
              <a:buNone/>
            </a:pPr>
            <a:r>
              <a:rPr lang="hu-HU" dirty="0" err="1"/>
              <a:t>Source</a:t>
            </a:r>
            <a:r>
              <a:rPr lang="hu-HU" dirty="0"/>
              <a:t> </a:t>
            </a:r>
            <a:r>
              <a:rPr lang="hu-HU" dirty="0" err="1"/>
              <a:t>generators</a:t>
            </a:r>
            <a:endParaRPr lang="hu-HU" dirty="0"/>
          </a:p>
          <a:p>
            <a:r>
              <a:rPr lang="en-US" dirty="0"/>
              <a:t>The global nullable context does not apply for generated code files.</a:t>
            </a:r>
            <a:endParaRPr lang="hu-HU" dirty="0"/>
          </a:p>
          <a:p>
            <a:r>
              <a:rPr lang="en-US" dirty="0"/>
              <a:t>Under either strategy, the nullable context is disabled for any source file marked as generated</a:t>
            </a:r>
            <a:r>
              <a:rPr lang="hu-HU" dirty="0"/>
              <a:t>, </a:t>
            </a:r>
            <a:r>
              <a:rPr lang="hu-HU" dirty="0" err="1"/>
              <a:t>such</a:t>
            </a:r>
            <a:r>
              <a:rPr lang="hu-HU" dirty="0"/>
              <a:t> </a:t>
            </a:r>
            <a:r>
              <a:rPr lang="hu-HU" dirty="0" err="1"/>
              <a:t>as</a:t>
            </a:r>
            <a:r>
              <a:rPr lang="hu-HU" dirty="0"/>
              <a:t>:</a:t>
            </a:r>
          </a:p>
          <a:p>
            <a:pPr lvl="1"/>
            <a:r>
              <a:rPr lang="en-US" dirty="0"/>
              <a:t>In the .</a:t>
            </a:r>
            <a:r>
              <a:rPr lang="en-US" dirty="0" err="1"/>
              <a:t>editorconfig</a:t>
            </a:r>
            <a:r>
              <a:rPr lang="en-US" dirty="0"/>
              <a:t>, specify </a:t>
            </a:r>
            <a:r>
              <a:rPr lang="en-US" dirty="0" err="1"/>
              <a:t>generated_code</a:t>
            </a:r>
            <a:r>
              <a:rPr lang="en-US" dirty="0"/>
              <a:t> = true in a section that applies to that file.</a:t>
            </a:r>
          </a:p>
          <a:p>
            <a:pPr lvl="1"/>
            <a:r>
              <a:rPr lang="en-US" dirty="0"/>
              <a:t>Put &lt;auto-generated&gt; or &lt;auto-generated/&gt; in a comment at the top of the file. It can be on any line in that comment, but the comment block must be the first element in the file.</a:t>
            </a:r>
          </a:p>
          <a:p>
            <a:pPr lvl="1"/>
            <a:r>
              <a:rPr lang="en-US" dirty="0"/>
              <a:t>Start the file name with </a:t>
            </a:r>
            <a:r>
              <a:rPr lang="en-US" dirty="0" err="1"/>
              <a:t>TemporaryGeneratedFile</a:t>
            </a:r>
            <a:r>
              <a:rPr lang="en-US" dirty="0"/>
              <a:t>_</a:t>
            </a:r>
          </a:p>
          <a:p>
            <a:pPr lvl="1"/>
            <a:r>
              <a:rPr lang="en-US" dirty="0"/>
              <a:t>End the file name with .</a:t>
            </a:r>
            <a:r>
              <a:rPr lang="en-US" dirty="0" err="1"/>
              <a:t>designer.cs</a:t>
            </a:r>
            <a:r>
              <a:rPr lang="en-US" dirty="0"/>
              <a:t>, .</a:t>
            </a:r>
            <a:r>
              <a:rPr lang="en-US" dirty="0" err="1"/>
              <a:t>generated.cs</a:t>
            </a:r>
            <a:r>
              <a:rPr lang="en-US" dirty="0"/>
              <a:t>, .</a:t>
            </a:r>
            <a:r>
              <a:rPr lang="en-US" dirty="0" err="1"/>
              <a:t>g.cs</a:t>
            </a:r>
            <a:r>
              <a:rPr lang="en-US" dirty="0"/>
              <a:t>, or .</a:t>
            </a:r>
            <a:r>
              <a:rPr lang="en-US" dirty="0" err="1"/>
              <a:t>g.i.cs</a:t>
            </a:r>
            <a:r>
              <a:rPr lang="en-US" dirty="0"/>
              <a:t>.</a:t>
            </a:r>
            <a:endParaRPr lang="hu-HU" dirty="0"/>
          </a:p>
          <a:p>
            <a:r>
              <a:rPr lang="en-US" dirty="0"/>
              <a:t>Generators can opt-in using the #nullable preprocessor directive</a:t>
            </a:r>
          </a:p>
        </p:txBody>
      </p:sp>
    </p:spTree>
    <p:extLst>
      <p:ext uri="{BB962C8B-B14F-4D97-AF65-F5344CB8AC3E}">
        <p14:creationId xmlns:p14="http://schemas.microsoft.com/office/powerpoint/2010/main" val="46364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494E-6233-FEFC-7BD0-8E78689D8C15}"/>
              </a:ext>
            </a:extLst>
          </p:cNvPr>
          <p:cNvSpPr>
            <a:spLocks noGrp="1"/>
          </p:cNvSpPr>
          <p:nvPr>
            <p:ph type="title"/>
          </p:nvPr>
        </p:nvSpPr>
        <p:spPr/>
        <p:txBody>
          <a:bodyPr/>
          <a:lstStyle/>
          <a:p>
            <a:r>
              <a:rPr lang="en-US" dirty="0"/>
              <a:t>Migrating to Nullable Reference Types</a:t>
            </a:r>
          </a:p>
        </p:txBody>
      </p:sp>
      <p:sp>
        <p:nvSpPr>
          <p:cNvPr id="3" name="Content Placeholder 2">
            <a:extLst>
              <a:ext uri="{FF2B5EF4-FFF2-40B4-BE49-F238E27FC236}">
                <a16:creationId xmlns:a16="http://schemas.microsoft.com/office/drawing/2014/main" id="{97463DC5-922C-99C1-B388-53AA6FE3B99E}"/>
              </a:ext>
            </a:extLst>
          </p:cNvPr>
          <p:cNvSpPr>
            <a:spLocks noGrp="1"/>
          </p:cNvSpPr>
          <p:nvPr>
            <p:ph idx="1"/>
          </p:nvPr>
        </p:nvSpPr>
        <p:spPr/>
        <p:txBody>
          <a:bodyPr/>
          <a:lstStyle/>
          <a:p>
            <a:pPr marL="0" indent="0">
              <a:buNone/>
            </a:pPr>
            <a:r>
              <a:rPr lang="hu-HU" dirty="0" err="1"/>
              <a:t>Techniques</a:t>
            </a:r>
            <a:r>
              <a:rPr lang="hu-HU" dirty="0"/>
              <a:t> </a:t>
            </a:r>
            <a:r>
              <a:rPr lang="hu-HU" dirty="0" err="1"/>
              <a:t>to</a:t>
            </a:r>
            <a:r>
              <a:rPr lang="hu-HU" dirty="0"/>
              <a:t> </a:t>
            </a:r>
            <a:r>
              <a:rPr lang="hu-HU" dirty="0" err="1"/>
              <a:t>resolve</a:t>
            </a:r>
            <a:r>
              <a:rPr lang="hu-HU" dirty="0"/>
              <a:t> </a:t>
            </a:r>
            <a:r>
              <a:rPr lang="hu-HU" dirty="0" err="1"/>
              <a:t>Nullable-related</a:t>
            </a:r>
            <a:r>
              <a:rPr lang="hu-HU" dirty="0"/>
              <a:t> </a:t>
            </a:r>
            <a:r>
              <a:rPr lang="hu-HU" dirty="0" err="1"/>
              <a:t>compiler</a:t>
            </a:r>
            <a:r>
              <a:rPr lang="hu-HU" dirty="0"/>
              <a:t> </a:t>
            </a:r>
            <a:r>
              <a:rPr lang="hu-HU" dirty="0" err="1"/>
              <a:t>warnings</a:t>
            </a:r>
            <a:r>
              <a:rPr lang="hu-HU" dirty="0"/>
              <a:t>:</a:t>
            </a:r>
          </a:p>
          <a:p>
            <a:pPr marL="0" indent="0">
              <a:buNone/>
            </a:pPr>
            <a:r>
              <a:rPr lang="en-US" sz="1200" dirty="0">
                <a:hlinkClick r:id="rId2"/>
              </a:rPr>
              <a:t>https://learn.microsoft.com/en-us/dotnet/csharp/language-reference/compiler-messages/nullable-warnings</a:t>
            </a:r>
            <a:r>
              <a:rPr lang="hu-HU" sz="1200" dirty="0"/>
              <a:t> </a:t>
            </a:r>
            <a:endParaRPr lang="en-US" sz="1200" dirty="0"/>
          </a:p>
        </p:txBody>
      </p:sp>
      <p:pic>
        <p:nvPicPr>
          <p:cNvPr id="5" name="Picture 4">
            <a:extLst>
              <a:ext uri="{FF2B5EF4-FFF2-40B4-BE49-F238E27FC236}">
                <a16:creationId xmlns:a16="http://schemas.microsoft.com/office/drawing/2014/main" id="{3641CA26-CA43-7504-878D-2B7F0C289EF1}"/>
              </a:ext>
            </a:extLst>
          </p:cNvPr>
          <p:cNvPicPr>
            <a:picLocks noChangeAspect="1"/>
          </p:cNvPicPr>
          <p:nvPr/>
        </p:nvPicPr>
        <p:blipFill>
          <a:blip r:embed="rId3"/>
          <a:stretch>
            <a:fillRect/>
          </a:stretch>
        </p:blipFill>
        <p:spPr>
          <a:xfrm>
            <a:off x="4613365" y="3206932"/>
            <a:ext cx="2965269" cy="2965269"/>
          </a:xfrm>
          <a:prstGeom prst="rect">
            <a:avLst/>
          </a:prstGeom>
        </p:spPr>
      </p:pic>
    </p:spTree>
    <p:extLst>
      <p:ext uri="{BB962C8B-B14F-4D97-AF65-F5344CB8AC3E}">
        <p14:creationId xmlns:p14="http://schemas.microsoft.com/office/powerpoint/2010/main" val="181189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lstStyle/>
          <a:p>
            <a:r>
              <a:rPr lang="hu-HU" dirty="0" err="1"/>
              <a:t>Entity</a:t>
            </a:r>
            <a:r>
              <a:rPr lang="hu-HU" dirty="0"/>
              <a:t> Framework </a:t>
            </a:r>
            <a:r>
              <a:rPr lang="hu-HU" dirty="0" err="1"/>
              <a:t>Core</a:t>
            </a:r>
            <a:br>
              <a:rPr lang="hu-HU" dirty="0"/>
            </a:br>
            <a:r>
              <a:rPr lang="hu-HU" dirty="0" err="1"/>
              <a:t>Required</a:t>
            </a:r>
            <a:r>
              <a:rPr lang="hu-HU" dirty="0"/>
              <a:t> and </a:t>
            </a:r>
            <a:r>
              <a:rPr lang="hu-HU" dirty="0" err="1"/>
              <a:t>optional</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buNone/>
            </a:pPr>
            <a:r>
              <a:rPr lang="hu-HU" dirty="0" err="1"/>
              <a:t>Having</a:t>
            </a:r>
            <a:r>
              <a:rPr lang="hu-HU" dirty="0"/>
              <a:t> NRT </a:t>
            </a:r>
            <a:r>
              <a:rPr lang="hu-HU" dirty="0" err="1"/>
              <a:t>disabled</a:t>
            </a:r>
            <a:r>
              <a:rPr lang="hu-HU" dirty="0"/>
              <a:t>, </a:t>
            </a:r>
            <a:r>
              <a:rPr lang="hu-HU" dirty="0" err="1"/>
              <a:t>use</a:t>
            </a:r>
            <a:r>
              <a:rPr lang="hu-HU" dirty="0"/>
              <a:t> Data </a:t>
            </a:r>
            <a:r>
              <a:rPr lang="hu-HU" dirty="0" err="1"/>
              <a:t>Annotations</a:t>
            </a:r>
            <a:r>
              <a:rPr lang="hu-HU" dirty="0"/>
              <a:t> </a:t>
            </a:r>
            <a:r>
              <a:rPr lang="hu-HU" dirty="0" err="1"/>
              <a:t>to</a:t>
            </a:r>
            <a:r>
              <a:rPr lang="hu-HU" dirty="0"/>
              <a:t> </a:t>
            </a:r>
            <a:r>
              <a:rPr lang="hu-HU" dirty="0" err="1"/>
              <a:t>specify</a:t>
            </a:r>
            <a:r>
              <a:rPr lang="hu-HU" dirty="0"/>
              <a:t> </a:t>
            </a:r>
            <a:r>
              <a:rPr lang="hu-HU" dirty="0" err="1"/>
              <a:t>required</a:t>
            </a:r>
            <a:r>
              <a:rPr lang="hu-HU" dirty="0"/>
              <a:t> and </a:t>
            </a:r>
            <a:r>
              <a:rPr lang="hu-HU" dirty="0" err="1"/>
              <a:t>optional</a:t>
            </a:r>
            <a:r>
              <a:rPr lang="hu-HU" dirty="0"/>
              <a:t> </a:t>
            </a:r>
            <a:r>
              <a:rPr lang="hu-HU" dirty="0" err="1"/>
              <a:t>properties</a:t>
            </a:r>
            <a:r>
              <a:rPr lang="hu-HU" dirty="0"/>
              <a:t> in </a:t>
            </a:r>
            <a:r>
              <a:rPr lang="hu-HU" dirty="0" err="1"/>
              <a:t>entities</a:t>
            </a:r>
            <a:r>
              <a:rPr lang="hu-HU" dirty="0"/>
              <a:t>:</a:t>
            </a:r>
          </a:p>
          <a:p>
            <a:pPr marL="0" indent="0">
              <a:buNone/>
            </a:pPr>
            <a:endParaRPr lang="hu-HU" dirty="0"/>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public class </a:t>
            </a:r>
            <a:r>
              <a:rPr lang="en-US" sz="1300" dirty="0" err="1">
                <a:latin typeface="Courier New" panose="02070309020205020404" pitchFamily="49" charset="0"/>
                <a:cs typeface="Courier New" panose="02070309020205020404" pitchFamily="49" charset="0"/>
              </a:rPr>
              <a:t>CustomerWithoutNullableReferenceTypes</a:t>
            </a:r>
            <a:r>
              <a:rPr lang="en-US" sz="1300"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int Id { get; set; }</a:t>
            </a:r>
          </a:p>
          <a:p>
            <a:pPr marL="0" indent="0">
              <a:lnSpc>
                <a:spcPct val="120000"/>
              </a:lnSpc>
              <a:spcBef>
                <a:spcPts val="0"/>
              </a:spcBef>
              <a:buNone/>
            </a:pPr>
            <a:endParaRPr lang="en-US" sz="13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a:t>
            </a:r>
            <a:r>
              <a:rPr lang="en-US" sz="1300" dirty="0">
                <a:highlight>
                  <a:srgbClr val="FFFF00"/>
                </a:highlight>
                <a:latin typeface="Courier New" panose="02070309020205020404" pitchFamily="49" charset="0"/>
                <a:cs typeface="Courier New" panose="02070309020205020404" pitchFamily="49" charset="0"/>
              </a:rPr>
              <a:t>[Required] </a:t>
            </a:r>
            <a:r>
              <a:rPr lang="en-US" sz="1300" dirty="0">
                <a:solidFill>
                  <a:srgbClr val="00B0F0"/>
                </a:solidFill>
                <a:highlight>
                  <a:srgbClr val="FFFF00"/>
                </a:highlight>
                <a:latin typeface="Courier New" panose="02070309020205020404" pitchFamily="49" charset="0"/>
                <a:cs typeface="Courier New" panose="02070309020205020404" pitchFamily="49" charset="0"/>
              </a:rPr>
              <a:t>// Data annotations needed to configure as required</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string FirstName { get; set; }</a:t>
            </a:r>
          </a:p>
          <a:p>
            <a:pPr marL="0" indent="0">
              <a:lnSpc>
                <a:spcPct val="120000"/>
              </a:lnSpc>
              <a:spcBef>
                <a:spcPts val="0"/>
              </a:spcBef>
              <a:buNone/>
            </a:pPr>
            <a:endParaRPr lang="en-US" sz="13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a:t>
            </a:r>
            <a:r>
              <a:rPr lang="en-US" sz="1300" dirty="0">
                <a:highlight>
                  <a:srgbClr val="FFFF00"/>
                </a:highlight>
                <a:latin typeface="Courier New" panose="02070309020205020404" pitchFamily="49" charset="0"/>
                <a:cs typeface="Courier New" panose="02070309020205020404" pitchFamily="49" charset="0"/>
              </a:rPr>
              <a:t>[Required] </a:t>
            </a:r>
            <a:r>
              <a:rPr lang="en-US" sz="1300" dirty="0">
                <a:solidFill>
                  <a:srgbClr val="00B0F0"/>
                </a:solidFill>
                <a:highlight>
                  <a:srgbClr val="FFFF00"/>
                </a:highlight>
                <a:latin typeface="Courier New" panose="02070309020205020404" pitchFamily="49" charset="0"/>
                <a:cs typeface="Courier New" panose="02070309020205020404" pitchFamily="49" charset="0"/>
              </a:rPr>
              <a:t>// Data annotations needed to configure as required</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string </a:t>
            </a:r>
            <a:r>
              <a:rPr lang="en-US" sz="1300" dirty="0" err="1">
                <a:latin typeface="Courier New" panose="02070309020205020404" pitchFamily="49" charset="0"/>
                <a:cs typeface="Courier New" panose="02070309020205020404" pitchFamily="49" charset="0"/>
              </a:rPr>
              <a:t>LastName</a:t>
            </a:r>
            <a:r>
              <a:rPr lang="en-US" sz="1300" dirty="0">
                <a:latin typeface="Courier New" panose="02070309020205020404" pitchFamily="49" charset="0"/>
                <a:cs typeface="Courier New" panose="02070309020205020404" pitchFamily="49" charset="0"/>
              </a:rPr>
              <a:t> { get; set; }</a:t>
            </a:r>
          </a:p>
          <a:p>
            <a:pPr marL="0" indent="0">
              <a:lnSpc>
                <a:spcPct val="120000"/>
              </a:lnSpc>
              <a:spcBef>
                <a:spcPts val="0"/>
              </a:spcBef>
              <a:buNone/>
            </a:pPr>
            <a:endParaRPr lang="en-US" sz="13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string </a:t>
            </a:r>
            <a:r>
              <a:rPr lang="en-US" sz="1300" dirty="0" err="1">
                <a:latin typeface="Courier New" panose="02070309020205020404" pitchFamily="49" charset="0"/>
                <a:cs typeface="Courier New" panose="02070309020205020404" pitchFamily="49" charset="0"/>
              </a:rPr>
              <a:t>MiddleName</a:t>
            </a:r>
            <a:r>
              <a:rPr lang="en-US" sz="1300" dirty="0">
                <a:latin typeface="Courier New" panose="02070309020205020404" pitchFamily="49" charset="0"/>
                <a:cs typeface="Courier New" panose="02070309020205020404" pitchFamily="49" charset="0"/>
              </a:rPr>
              <a:t> { get; set; } </a:t>
            </a:r>
            <a:r>
              <a:rPr lang="en-US" sz="1300" dirty="0">
                <a:solidFill>
                  <a:srgbClr val="00B0F0"/>
                </a:solidFill>
                <a:highlight>
                  <a:srgbClr val="FFFF00"/>
                </a:highlight>
                <a:latin typeface="Courier New" panose="02070309020205020404" pitchFamily="49" charset="0"/>
                <a:cs typeface="Courier New" panose="02070309020205020404" pitchFamily="49" charset="0"/>
              </a:rPr>
              <a:t>// Optional by convention</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4037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lstStyle/>
          <a:p>
            <a:r>
              <a:rPr lang="hu-HU" dirty="0" err="1"/>
              <a:t>Entity</a:t>
            </a:r>
            <a:r>
              <a:rPr lang="hu-HU" dirty="0"/>
              <a:t> Framework </a:t>
            </a:r>
            <a:r>
              <a:rPr lang="hu-HU" dirty="0" err="1"/>
              <a:t>Core</a:t>
            </a:r>
            <a:br>
              <a:rPr lang="hu-HU" dirty="0"/>
            </a:br>
            <a:r>
              <a:rPr lang="hu-HU" dirty="0" err="1"/>
              <a:t>Required</a:t>
            </a:r>
            <a:r>
              <a:rPr lang="hu-HU" dirty="0"/>
              <a:t> and </a:t>
            </a:r>
            <a:r>
              <a:rPr lang="hu-HU" dirty="0" err="1"/>
              <a:t>optional</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buNone/>
            </a:pPr>
            <a:r>
              <a:rPr lang="hu-HU" dirty="0" err="1"/>
              <a:t>With</a:t>
            </a:r>
            <a:r>
              <a:rPr lang="hu-HU" dirty="0"/>
              <a:t> NRT </a:t>
            </a:r>
            <a:r>
              <a:rPr lang="hu-HU" dirty="0" err="1"/>
              <a:t>enabled</a:t>
            </a:r>
            <a:r>
              <a:rPr lang="hu-HU" dirty="0"/>
              <a:t>, </a:t>
            </a:r>
            <a:r>
              <a:rPr lang="hu-HU" dirty="0" err="1"/>
              <a:t>use</a:t>
            </a:r>
            <a:r>
              <a:rPr lang="hu-HU" dirty="0"/>
              <a:t> </a:t>
            </a:r>
            <a:r>
              <a:rPr lang="hu-HU" dirty="0" err="1"/>
              <a:t>nullable</a:t>
            </a:r>
            <a:r>
              <a:rPr lang="hu-HU" dirty="0"/>
              <a:t> </a:t>
            </a:r>
            <a:r>
              <a:rPr lang="hu-HU" dirty="0" err="1"/>
              <a:t>properties</a:t>
            </a:r>
            <a:r>
              <a:rPr lang="hu-HU" dirty="0"/>
              <a:t> (</a:t>
            </a:r>
            <a:r>
              <a:rPr lang="hu-HU" dirty="0" err="1"/>
              <a:t>before</a:t>
            </a:r>
            <a:r>
              <a:rPr lang="hu-HU" dirty="0"/>
              <a:t> C# 11):</a:t>
            </a:r>
          </a:p>
          <a:p>
            <a:endParaRPr lang="hu-HU" dirty="0"/>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public class Customer {</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public int Id { get; set; }</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public string FirstName { get; set; } </a:t>
            </a:r>
            <a:r>
              <a:rPr lang="en-US" sz="1000" dirty="0">
                <a:solidFill>
                  <a:srgbClr val="00B0F0"/>
                </a:solidFill>
                <a:latin typeface="Courier New" panose="02070309020205020404" pitchFamily="49" charset="0"/>
                <a:cs typeface="Courier New" panose="02070309020205020404" pitchFamily="49" charset="0"/>
              </a:rPr>
              <a:t>// Required by convention</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public string </a:t>
            </a:r>
            <a:r>
              <a:rPr lang="en-US" sz="1000" dirty="0" err="1">
                <a:latin typeface="Courier New" panose="02070309020205020404" pitchFamily="49" charset="0"/>
                <a:cs typeface="Courier New" panose="02070309020205020404" pitchFamily="49" charset="0"/>
              </a:rPr>
              <a:t>LastName</a:t>
            </a:r>
            <a:r>
              <a:rPr lang="en-US" sz="1000" dirty="0">
                <a:latin typeface="Courier New" panose="02070309020205020404" pitchFamily="49" charset="0"/>
                <a:cs typeface="Courier New" panose="02070309020205020404" pitchFamily="49" charset="0"/>
              </a:rPr>
              <a:t> { get; set; } </a:t>
            </a:r>
            <a:r>
              <a:rPr lang="en-US" sz="1000" dirty="0">
                <a:solidFill>
                  <a:srgbClr val="00B0F0"/>
                </a:solidFill>
                <a:latin typeface="Courier New" panose="02070309020205020404" pitchFamily="49" charset="0"/>
                <a:cs typeface="Courier New" panose="02070309020205020404" pitchFamily="49" charset="0"/>
              </a:rPr>
              <a:t>// Required by convention</a:t>
            </a:r>
            <a:endParaRPr lang="hu-HU" sz="1000" dirty="0">
              <a:solidFill>
                <a:srgbClr val="00B0F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hu-HU" sz="1000" dirty="0">
                <a:solidFill>
                  <a:srgbClr val="00B0F0"/>
                </a:solidFill>
                <a:latin typeface="Courier New" panose="02070309020205020404" pitchFamily="49" charset="0"/>
                <a:cs typeface="Courier New" panose="02070309020205020404" pitchFamily="49" charset="0"/>
              </a:rPr>
              <a:t>    </a:t>
            </a:r>
            <a:r>
              <a:rPr lang="hu-HU" sz="1000" dirty="0" err="1">
                <a:latin typeface="Courier New" panose="02070309020205020404" pitchFamily="49" charset="0"/>
                <a:cs typeface="Courier New" panose="02070309020205020404" pitchFamily="49" charset="0"/>
              </a:rPr>
              <a:t>public</a:t>
            </a:r>
            <a:r>
              <a:rPr lang="hu-HU" sz="1000" dirty="0">
                <a:latin typeface="Courier New" panose="02070309020205020404" pitchFamily="49" charset="0"/>
                <a:cs typeface="Courier New" panose="02070309020205020404" pitchFamily="49" charset="0"/>
              </a:rPr>
              <a:t> </a:t>
            </a:r>
            <a:r>
              <a:rPr lang="hu-HU" sz="1000" dirty="0" err="1">
                <a:latin typeface="Courier New" panose="02070309020205020404" pitchFamily="49" charset="0"/>
                <a:cs typeface="Courier New" panose="02070309020205020404" pitchFamily="49" charset="0"/>
              </a:rPr>
              <a:t>Address</a:t>
            </a:r>
            <a:r>
              <a:rPr lang="hu-HU" sz="1000" dirty="0">
                <a:latin typeface="Courier New" panose="02070309020205020404" pitchFamily="49" charset="0"/>
                <a:cs typeface="Courier New" panose="02070309020205020404" pitchFamily="49" charset="0"/>
              </a:rPr>
              <a:t> </a:t>
            </a:r>
            <a:r>
              <a:rPr lang="hu-HU" sz="1000" dirty="0" err="1">
                <a:latin typeface="Courier New" panose="02070309020205020404" pitchFamily="49" charset="0"/>
                <a:cs typeface="Courier New" panose="02070309020205020404" pitchFamily="49" charset="0"/>
              </a:rPr>
              <a:t>Address</a:t>
            </a:r>
            <a:r>
              <a:rPr lang="hu-HU" sz="1000" dirty="0">
                <a:latin typeface="Courier New" panose="02070309020205020404" pitchFamily="49" charset="0"/>
                <a:cs typeface="Courier New" panose="02070309020205020404" pitchFamily="49" charset="0"/>
              </a:rPr>
              <a:t> { </a:t>
            </a:r>
            <a:r>
              <a:rPr lang="hu-HU" sz="1000" dirty="0" err="1">
                <a:latin typeface="Courier New" panose="02070309020205020404" pitchFamily="49" charset="0"/>
                <a:cs typeface="Courier New" panose="02070309020205020404" pitchFamily="49" charset="0"/>
              </a:rPr>
              <a:t>get</a:t>
            </a:r>
            <a:r>
              <a:rPr lang="hu-HU" sz="1000" dirty="0">
                <a:latin typeface="Courier New" panose="02070309020205020404" pitchFamily="49" charset="0"/>
                <a:cs typeface="Courier New" panose="02070309020205020404" pitchFamily="49" charset="0"/>
              </a:rPr>
              <a:t>; </a:t>
            </a:r>
            <a:r>
              <a:rPr lang="hu-HU" sz="1000" dirty="0" err="1">
                <a:latin typeface="Courier New" panose="02070309020205020404" pitchFamily="49" charset="0"/>
                <a:cs typeface="Courier New" panose="02070309020205020404" pitchFamily="49" charset="0"/>
              </a:rPr>
              <a:t>set</a:t>
            </a:r>
            <a:r>
              <a:rPr lang="hu-HU" sz="1000" dirty="0">
                <a:latin typeface="Courier New" panose="02070309020205020404" pitchFamily="49" charset="0"/>
                <a:cs typeface="Courier New" panose="02070309020205020404" pitchFamily="49" charset="0"/>
              </a:rPr>
              <a:t>; } = null! </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Required</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navigation</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properties</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cannot</a:t>
            </a:r>
            <a:r>
              <a:rPr lang="hu-HU" sz="1000" dirty="0">
                <a:solidFill>
                  <a:srgbClr val="00B0F0"/>
                </a:solidFill>
                <a:latin typeface="Courier New" panose="02070309020205020404" pitchFamily="49" charset="0"/>
                <a:cs typeface="Courier New" panose="02070309020205020404" pitchFamily="49" charset="0"/>
              </a:rPr>
              <a:t> be </a:t>
            </a:r>
            <a:r>
              <a:rPr lang="hu-HU" sz="1000" dirty="0" err="1">
                <a:solidFill>
                  <a:srgbClr val="00B0F0"/>
                </a:solidFill>
                <a:latin typeface="Courier New" panose="02070309020205020404" pitchFamily="49" charset="0"/>
                <a:cs typeface="Courier New" panose="02070309020205020404" pitchFamily="49" charset="0"/>
              </a:rPr>
              <a:t>initialized</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with</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Constructor</a:t>
            </a:r>
            <a:r>
              <a:rPr lang="hu-HU" sz="1000" dirty="0">
                <a:solidFill>
                  <a:srgbClr val="00B0F0"/>
                </a:solidFill>
                <a:latin typeface="Courier New" panose="02070309020205020404" pitchFamily="49" charset="0"/>
                <a:cs typeface="Courier New" panose="02070309020205020404" pitchFamily="49" charset="0"/>
              </a:rPr>
              <a:t> </a:t>
            </a:r>
            <a:r>
              <a:rPr lang="hu-HU" sz="1000" dirty="0" err="1">
                <a:solidFill>
                  <a:srgbClr val="00B0F0"/>
                </a:solidFill>
                <a:latin typeface="Courier New" panose="02070309020205020404" pitchFamily="49" charset="0"/>
                <a:cs typeface="Courier New" panose="02070309020205020404" pitchFamily="49" charset="0"/>
              </a:rPr>
              <a:t>binding</a:t>
            </a:r>
            <a:endParaRPr lang="en-US" sz="1000" dirty="0">
              <a:solidFill>
                <a:srgbClr val="00B0F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public string? </a:t>
            </a:r>
            <a:r>
              <a:rPr lang="en-US" sz="1000" dirty="0" err="1">
                <a:latin typeface="Courier New" panose="02070309020205020404" pitchFamily="49" charset="0"/>
                <a:cs typeface="Courier New" panose="02070309020205020404" pitchFamily="49" charset="0"/>
              </a:rPr>
              <a:t>MiddleName</a:t>
            </a:r>
            <a:r>
              <a:rPr lang="en-US" sz="1000" dirty="0">
                <a:latin typeface="Courier New" panose="02070309020205020404" pitchFamily="49" charset="0"/>
                <a:cs typeface="Courier New" panose="02070309020205020404" pitchFamily="49" charset="0"/>
              </a:rPr>
              <a:t> { get; set; } </a:t>
            </a:r>
            <a:r>
              <a:rPr lang="en-US" sz="1000" dirty="0">
                <a:solidFill>
                  <a:srgbClr val="00B0F0"/>
                </a:solidFill>
                <a:latin typeface="Courier New" panose="02070309020205020404" pitchFamily="49" charset="0"/>
                <a:cs typeface="Courier New" panose="02070309020205020404" pitchFamily="49" charset="0"/>
              </a:rPr>
              <a:t>// Optional by convention</a:t>
            </a:r>
          </a:p>
          <a:p>
            <a:pPr marL="0" indent="0">
              <a:lnSpc>
                <a:spcPct val="120000"/>
              </a:lnSpc>
              <a:spcBef>
                <a:spcPts val="0"/>
              </a:spcBef>
              <a:buNone/>
            </a:pPr>
            <a:endParaRPr lang="en-US" sz="10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a:t>
            </a:r>
            <a:r>
              <a:rPr lang="en-US" sz="1000" dirty="0">
                <a:solidFill>
                  <a:srgbClr val="00B0F0"/>
                </a:solidFill>
                <a:latin typeface="Courier New" panose="02070309020205020404" pitchFamily="49" charset="0"/>
                <a:cs typeface="Courier New" panose="02070309020205020404" pitchFamily="49" charset="0"/>
              </a:rPr>
              <a:t>// Note the following use of constructor binding, which avoids compiled warnings</a:t>
            </a:r>
            <a:r>
              <a:rPr lang="hu-HU" sz="1000" dirty="0">
                <a:solidFill>
                  <a:srgbClr val="00B0F0"/>
                </a:solidFill>
                <a:latin typeface="Courier New" panose="02070309020205020404" pitchFamily="49" charset="0"/>
                <a:cs typeface="Courier New" panose="02070309020205020404" pitchFamily="49" charset="0"/>
              </a:rPr>
              <a:t> (CS8618)</a:t>
            </a:r>
            <a:endParaRPr lang="en-US" sz="1000" dirty="0">
              <a:solidFill>
                <a:srgbClr val="00B0F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dirty="0">
                <a:solidFill>
                  <a:srgbClr val="00B0F0"/>
                </a:solidFill>
                <a:latin typeface="Courier New" panose="02070309020205020404" pitchFamily="49" charset="0"/>
                <a:cs typeface="Courier New" panose="02070309020205020404" pitchFamily="49" charset="0"/>
              </a:rPr>
              <a:t>    // for uninitialized non-nullable properties.</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public Customer(string </a:t>
            </a:r>
            <a:r>
              <a:rPr lang="en-US" sz="1000" dirty="0" err="1">
                <a:latin typeface="Courier New" panose="02070309020205020404" pitchFamily="49" charset="0"/>
                <a:cs typeface="Courier New" panose="02070309020205020404" pitchFamily="49" charset="0"/>
              </a:rPr>
              <a:t>firstName</a:t>
            </a:r>
            <a:r>
              <a:rPr lang="en-US" sz="1000" dirty="0">
                <a:latin typeface="Courier New" panose="02070309020205020404" pitchFamily="49" charset="0"/>
                <a:cs typeface="Courier New" panose="02070309020205020404" pitchFamily="49" charset="0"/>
              </a:rPr>
              <a:t>, string </a:t>
            </a:r>
            <a:r>
              <a:rPr lang="en-US" sz="1000" dirty="0" err="1">
                <a:latin typeface="Courier New" panose="02070309020205020404" pitchFamily="49" charset="0"/>
                <a:cs typeface="Courier New" panose="02070309020205020404" pitchFamily="49" charset="0"/>
              </a:rPr>
              <a:t>lastName</a:t>
            </a:r>
            <a:r>
              <a:rPr lang="en-US" sz="1000" dirty="0">
                <a:latin typeface="Courier New" panose="02070309020205020404" pitchFamily="49" charset="0"/>
                <a:cs typeface="Courier New" panose="02070309020205020404" pitchFamily="49" charset="0"/>
              </a:rPr>
              <a:t>, string? </a:t>
            </a:r>
            <a:r>
              <a:rPr lang="en-US" sz="1000" dirty="0" err="1">
                <a:latin typeface="Courier New" panose="02070309020205020404" pitchFamily="49" charset="0"/>
                <a:cs typeface="Courier New" panose="02070309020205020404" pitchFamily="49" charset="0"/>
              </a:rPr>
              <a:t>middleName</a:t>
            </a:r>
            <a:r>
              <a:rPr lang="en-US" sz="1000" dirty="0">
                <a:latin typeface="Courier New" panose="02070309020205020404" pitchFamily="49" charset="0"/>
                <a:cs typeface="Courier New" panose="02070309020205020404" pitchFamily="49" charset="0"/>
              </a:rPr>
              <a:t> = null)</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FirstName = </a:t>
            </a:r>
            <a:r>
              <a:rPr lang="en-US" sz="1000" dirty="0" err="1">
                <a:latin typeface="Courier New" panose="02070309020205020404" pitchFamily="49" charset="0"/>
                <a:cs typeface="Courier New" panose="02070309020205020404" pitchFamily="49" charset="0"/>
              </a:rPr>
              <a:t>firstName</a:t>
            </a:r>
            <a:r>
              <a:rPr lang="en-US"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LastName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lastName</a:t>
            </a:r>
            <a:r>
              <a:rPr lang="en-US"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MiddleName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middleName</a:t>
            </a:r>
            <a:r>
              <a:rPr lang="en-US"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5818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Required</a:t>
            </a:r>
            <a:r>
              <a:rPr lang="hu-HU" dirty="0"/>
              <a:t> and </a:t>
            </a:r>
            <a:r>
              <a:rPr lang="hu-HU" dirty="0" err="1"/>
              <a:t>optional</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buNone/>
            </a:pPr>
            <a:r>
              <a:rPr lang="hu-HU" dirty="0"/>
              <a:t>NRT </a:t>
            </a:r>
            <a:r>
              <a:rPr lang="hu-HU" dirty="0" err="1"/>
              <a:t>enabled</a:t>
            </a:r>
            <a:r>
              <a:rPr lang="hu-HU" dirty="0"/>
              <a:t> </a:t>
            </a:r>
            <a:r>
              <a:rPr lang="hu-HU" dirty="0" err="1"/>
              <a:t>with</a:t>
            </a:r>
            <a:r>
              <a:rPr lang="hu-HU" dirty="0"/>
              <a:t> C# 11 </a:t>
            </a:r>
            <a:r>
              <a:rPr lang="hu-HU" dirty="0" err="1"/>
              <a:t>or</a:t>
            </a:r>
            <a:r>
              <a:rPr lang="hu-HU" dirty="0"/>
              <a:t> </a:t>
            </a:r>
            <a:r>
              <a:rPr lang="hu-HU" dirty="0" err="1"/>
              <a:t>newer</a:t>
            </a:r>
            <a:r>
              <a:rPr lang="hu-HU" dirty="0"/>
              <a:t>: </a:t>
            </a:r>
            <a:r>
              <a:rPr lang="hu-HU" dirty="0" err="1"/>
              <a:t>use</a:t>
            </a:r>
            <a:r>
              <a:rPr lang="hu-HU" dirty="0"/>
              <a:t> </a:t>
            </a:r>
            <a:r>
              <a:rPr lang="hu-HU" dirty="0" err="1"/>
              <a:t>required</a:t>
            </a:r>
            <a:r>
              <a:rPr lang="hu-HU" dirty="0"/>
              <a:t> </a:t>
            </a:r>
            <a:r>
              <a:rPr lang="hu-HU" dirty="0" err="1"/>
              <a:t>keyword</a:t>
            </a:r>
            <a:r>
              <a:rPr lang="hu-HU" dirty="0"/>
              <a:t> </a:t>
            </a:r>
            <a:r>
              <a:rPr lang="hu-HU" dirty="0" err="1"/>
              <a:t>to</a:t>
            </a:r>
            <a:r>
              <a:rPr lang="hu-HU" dirty="0"/>
              <a:t> </a:t>
            </a:r>
            <a:r>
              <a:rPr lang="hu-HU" dirty="0" err="1"/>
              <a:t>avoid</a:t>
            </a:r>
            <a:r>
              <a:rPr lang="hu-HU" dirty="0"/>
              <a:t> </a:t>
            </a:r>
            <a:r>
              <a:rPr lang="hu-HU" dirty="0" err="1"/>
              <a:t>constructor</a:t>
            </a:r>
            <a:r>
              <a:rPr lang="hu-HU" dirty="0"/>
              <a:t> </a:t>
            </a:r>
            <a:r>
              <a:rPr lang="hu-HU" dirty="0" err="1"/>
              <a:t>binding</a:t>
            </a:r>
            <a:endParaRPr lang="hu-HU" dirty="0"/>
          </a:p>
          <a:p>
            <a:pPr marL="0" indent="0">
              <a:buNone/>
            </a:pPr>
            <a:endParaRPr lang="hu-HU" dirty="0"/>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public class Customer {</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int Id { get; set; }</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a:t>
            </a:r>
            <a:r>
              <a:rPr lang="hu-HU" sz="1300" dirty="0">
                <a:latin typeface="Courier New" panose="02070309020205020404" pitchFamily="49" charset="0"/>
                <a:cs typeface="Courier New" panose="02070309020205020404" pitchFamily="49" charset="0"/>
              </a:rPr>
              <a:t> </a:t>
            </a:r>
            <a:r>
              <a:rPr lang="hu-HU" sz="1300" dirty="0" err="1">
                <a:highlight>
                  <a:srgbClr val="FFFF00"/>
                </a:highlight>
                <a:latin typeface="Courier New" panose="02070309020205020404" pitchFamily="49" charset="0"/>
                <a:cs typeface="Courier New" panose="02070309020205020404" pitchFamily="49" charset="0"/>
              </a:rPr>
              <a:t>required</a:t>
            </a:r>
            <a:r>
              <a:rPr lang="en-US" sz="1300" dirty="0">
                <a:latin typeface="Courier New" panose="02070309020205020404" pitchFamily="49" charset="0"/>
                <a:cs typeface="Courier New" panose="02070309020205020404" pitchFamily="49" charset="0"/>
              </a:rPr>
              <a:t> string FirstName { get; set; } </a:t>
            </a:r>
            <a:r>
              <a:rPr lang="en-US" sz="1300" dirty="0">
                <a:solidFill>
                  <a:srgbClr val="00B0F0"/>
                </a:solidFill>
                <a:latin typeface="Courier New" panose="02070309020205020404" pitchFamily="49" charset="0"/>
                <a:cs typeface="Courier New" panose="02070309020205020404" pitchFamily="49" charset="0"/>
              </a:rPr>
              <a:t>// Required by convention</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a:t>
            </a:r>
            <a:r>
              <a:rPr lang="hu-HU" sz="1300" dirty="0">
                <a:latin typeface="Courier New" panose="02070309020205020404" pitchFamily="49" charset="0"/>
                <a:cs typeface="Courier New" panose="02070309020205020404" pitchFamily="49" charset="0"/>
              </a:rPr>
              <a:t> </a:t>
            </a:r>
            <a:r>
              <a:rPr lang="hu-HU" sz="1300" dirty="0" err="1">
                <a:highlight>
                  <a:srgbClr val="FFFF00"/>
                </a:highlight>
                <a:latin typeface="Courier New" panose="02070309020205020404" pitchFamily="49" charset="0"/>
                <a:cs typeface="Courier New" panose="02070309020205020404" pitchFamily="49" charset="0"/>
              </a:rPr>
              <a:t>required</a:t>
            </a:r>
            <a:r>
              <a:rPr lang="en-US" sz="1300" dirty="0">
                <a:latin typeface="Courier New" panose="02070309020205020404" pitchFamily="49" charset="0"/>
                <a:cs typeface="Courier New" panose="02070309020205020404" pitchFamily="49" charset="0"/>
              </a:rPr>
              <a:t> string </a:t>
            </a:r>
            <a:r>
              <a:rPr lang="en-US" sz="1300" dirty="0" err="1">
                <a:latin typeface="Courier New" panose="02070309020205020404" pitchFamily="49" charset="0"/>
                <a:cs typeface="Courier New" panose="02070309020205020404" pitchFamily="49" charset="0"/>
              </a:rPr>
              <a:t>LastName</a:t>
            </a:r>
            <a:r>
              <a:rPr lang="en-US" sz="1300" dirty="0">
                <a:latin typeface="Courier New" panose="02070309020205020404" pitchFamily="49" charset="0"/>
                <a:cs typeface="Courier New" panose="02070309020205020404" pitchFamily="49" charset="0"/>
              </a:rPr>
              <a:t> { get; set; } </a:t>
            </a:r>
            <a:r>
              <a:rPr lang="en-US" sz="1300" dirty="0">
                <a:solidFill>
                  <a:srgbClr val="00B0F0"/>
                </a:solidFill>
                <a:latin typeface="Courier New" panose="02070309020205020404" pitchFamily="49" charset="0"/>
                <a:cs typeface="Courier New" panose="02070309020205020404" pitchFamily="49" charset="0"/>
              </a:rPr>
              <a:t>// Required by convention</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    public string? </a:t>
            </a:r>
            <a:r>
              <a:rPr lang="en-US" sz="1300" dirty="0" err="1">
                <a:latin typeface="Courier New" panose="02070309020205020404" pitchFamily="49" charset="0"/>
                <a:cs typeface="Courier New" panose="02070309020205020404" pitchFamily="49" charset="0"/>
              </a:rPr>
              <a:t>MiddleName</a:t>
            </a:r>
            <a:r>
              <a:rPr lang="en-US" sz="1300" dirty="0">
                <a:latin typeface="Courier New" panose="02070309020205020404" pitchFamily="49" charset="0"/>
                <a:cs typeface="Courier New" panose="02070309020205020404" pitchFamily="49" charset="0"/>
              </a:rPr>
              <a:t> { get; set; } </a:t>
            </a:r>
            <a:r>
              <a:rPr lang="en-US" sz="1300" dirty="0">
                <a:solidFill>
                  <a:srgbClr val="00B0F0"/>
                </a:solidFill>
                <a:latin typeface="Courier New" panose="02070309020205020404" pitchFamily="49" charset="0"/>
                <a:cs typeface="Courier New" panose="02070309020205020404" pitchFamily="49" charset="0"/>
              </a:rPr>
              <a:t>// Optional by convention</a:t>
            </a:r>
          </a:p>
          <a:p>
            <a:pPr marL="0" indent="0">
              <a:lnSpc>
                <a:spcPct val="120000"/>
              </a:lnSpc>
              <a:spcBef>
                <a:spcPts val="0"/>
              </a:spcBef>
              <a:buNone/>
            </a:pPr>
            <a:r>
              <a:rPr lang="en-US" sz="13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5699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Required</a:t>
            </a:r>
            <a:r>
              <a:rPr lang="hu-HU" dirty="0"/>
              <a:t> </a:t>
            </a:r>
            <a:r>
              <a:rPr lang="hu-HU" dirty="0" err="1"/>
              <a:t>navigation</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r>
              <a:rPr lang="hu-HU" dirty="0"/>
              <a:t>A</a:t>
            </a:r>
            <a:r>
              <a:rPr lang="en-US" dirty="0" err="1"/>
              <a:t>lthough</a:t>
            </a:r>
            <a:r>
              <a:rPr lang="en-US" dirty="0"/>
              <a:t> a dependent will always exist for a given principal, it may or may not be loaded by a particular query, depending on the needs at that point in the program</a:t>
            </a:r>
            <a:endParaRPr lang="hu-HU" dirty="0"/>
          </a:p>
          <a:p>
            <a:r>
              <a:rPr lang="en-US" dirty="0"/>
              <a:t>At the same time, it may be undesirable to make these properties nullable, since that would force all access to them to check for null, even when the navigation is known to be loaded and therefore cannot be null.</a:t>
            </a:r>
            <a:endParaRPr lang="hu-HU" dirty="0"/>
          </a:p>
        </p:txBody>
      </p:sp>
    </p:spTree>
    <p:extLst>
      <p:ext uri="{BB962C8B-B14F-4D97-AF65-F5344CB8AC3E}">
        <p14:creationId xmlns:p14="http://schemas.microsoft.com/office/powerpoint/2010/main" val="329670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Required</a:t>
            </a:r>
            <a:r>
              <a:rPr lang="hu-HU" dirty="0"/>
              <a:t> </a:t>
            </a:r>
            <a:r>
              <a:rPr lang="hu-HU" dirty="0" err="1"/>
              <a:t>navigation</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r>
              <a:rPr lang="hu-HU" dirty="0"/>
              <a:t>R</a:t>
            </a:r>
            <a:r>
              <a:rPr lang="en-US" dirty="0" err="1"/>
              <a:t>equired</a:t>
            </a:r>
            <a:r>
              <a:rPr lang="en-US" dirty="0"/>
              <a:t> navigations from the dependent to the principal:</a:t>
            </a:r>
          </a:p>
          <a:p>
            <a:pPr lvl="1"/>
            <a:r>
              <a:rPr lang="en-US" dirty="0"/>
              <a:t>Should be non-nullable if it is considered a programmer error to access a navigation when it is not loaded.</a:t>
            </a:r>
          </a:p>
          <a:p>
            <a:pPr lvl="1"/>
            <a:r>
              <a:rPr lang="en-US" dirty="0"/>
              <a:t>Should be nullable if it acceptable for application code to check the navigation to determine whether or not the relationship is loaded.</a:t>
            </a:r>
            <a:endParaRPr lang="hu-HU" dirty="0"/>
          </a:p>
          <a:p>
            <a:r>
              <a:rPr lang="en-US" dirty="0"/>
              <a:t>Collection navigations, which contain references to multiple related entities, should always be non-nullable.</a:t>
            </a:r>
            <a:endParaRPr lang="hu-HU" dirty="0"/>
          </a:p>
          <a:p>
            <a:pPr lvl="1"/>
            <a:r>
              <a:rPr lang="en-US" dirty="0"/>
              <a:t>An empty collection means that no related entities exist, but the list itself should never be</a:t>
            </a:r>
            <a:r>
              <a:rPr lang="hu-HU" dirty="0"/>
              <a:t> null.</a:t>
            </a:r>
          </a:p>
        </p:txBody>
      </p:sp>
    </p:spTree>
    <p:extLst>
      <p:ext uri="{BB962C8B-B14F-4D97-AF65-F5344CB8AC3E}">
        <p14:creationId xmlns:p14="http://schemas.microsoft.com/office/powerpoint/2010/main" val="30645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6B32-0BFE-2B73-E1A7-4F23CDE2BE70}"/>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D4147CFA-7C68-DFA4-904B-6887ED296323}"/>
              </a:ext>
            </a:extLst>
          </p:cNvPr>
          <p:cNvSpPr>
            <a:spLocks noGrp="1"/>
          </p:cNvSpPr>
          <p:nvPr>
            <p:ph idx="1"/>
          </p:nvPr>
        </p:nvSpPr>
        <p:spPr/>
        <p:txBody>
          <a:bodyPr/>
          <a:lstStyle/>
          <a:p>
            <a:r>
              <a:rPr lang="hu-HU" dirty="0"/>
              <a:t>Maybe </a:t>
            </a:r>
            <a:r>
              <a:rPr lang="hu-HU" dirty="0" err="1"/>
              <a:t>use</a:t>
            </a:r>
            <a:r>
              <a:rPr lang="hu-HU" dirty="0"/>
              <a:t> </a:t>
            </a:r>
            <a:r>
              <a:rPr lang="hu-HU" dirty="0" err="1"/>
              <a:t>the</a:t>
            </a:r>
            <a:r>
              <a:rPr lang="hu-HU" dirty="0"/>
              <a:t> </a:t>
            </a:r>
            <a:r>
              <a:rPr lang="hu-HU" dirty="0" err="1"/>
              <a:t>Equals</a:t>
            </a:r>
            <a:r>
              <a:rPr lang="hu-HU" dirty="0"/>
              <a:t> </a:t>
            </a:r>
            <a:r>
              <a:rPr lang="hu-HU" dirty="0" err="1"/>
              <a:t>method</a:t>
            </a:r>
            <a:r>
              <a:rPr lang="hu-HU" dirty="0"/>
              <a:t> </a:t>
            </a:r>
            <a:r>
              <a:rPr lang="hu-HU" dirty="0" err="1"/>
              <a:t>instead</a:t>
            </a:r>
            <a:r>
              <a:rPr lang="hu-HU" dirty="0"/>
              <a:t>?</a:t>
            </a:r>
          </a:p>
          <a:p>
            <a:pPr marL="320040" lvl="1" indent="0">
              <a:buNone/>
            </a:pP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s = </a:t>
            </a:r>
            <a:r>
              <a:rPr lang="hu-HU" sz="1600" dirty="0" err="1">
                <a:latin typeface="Courier New" panose="02070309020205020404" pitchFamily="49" charset="0"/>
                <a:cs typeface="Courier New" panose="02070309020205020404" pitchFamily="49" charset="0"/>
              </a:rPr>
              <a:t>Students.FirstOrDefault</a:t>
            </a:r>
            <a:r>
              <a:rPr lang="hu-HU" sz="1600" dirty="0">
                <a:latin typeface="Courier New" panose="02070309020205020404" pitchFamily="49" charset="0"/>
                <a:cs typeface="Courier New" panose="02070309020205020404" pitchFamily="49" charset="0"/>
              </a:rPr>
              <a:t>(x =&gt; </a:t>
            </a:r>
            <a:r>
              <a:rPr lang="hu-HU" sz="1600" dirty="0" err="1">
                <a:latin typeface="Courier New" panose="02070309020205020404" pitchFamily="49" charset="0"/>
                <a:cs typeface="Courier New" panose="02070309020205020404" pitchFamily="49" charset="0"/>
              </a:rPr>
              <a:t>x.Id</a:t>
            </a:r>
            <a:r>
              <a:rPr lang="hu-HU" sz="1600" dirty="0">
                <a:latin typeface="Courier New" panose="02070309020205020404" pitchFamily="49" charset="0"/>
                <a:cs typeface="Courier New" panose="02070309020205020404" pitchFamily="49" charset="0"/>
              </a:rPr>
              <a:t> == 123);</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s.Equals</a:t>
            </a:r>
            <a:r>
              <a:rPr lang="hu-HU" sz="1600" dirty="0">
                <a:latin typeface="Courier New" panose="02070309020205020404" pitchFamily="49" charset="0"/>
                <a:cs typeface="Courier New" panose="02070309020205020404" pitchFamily="49" charset="0"/>
              </a:rPr>
              <a:t>(null))</a:t>
            </a:r>
          </a:p>
          <a:p>
            <a:pPr marL="594360" lvl="2" indent="0">
              <a:buNone/>
            </a:pPr>
            <a:r>
              <a:rPr lang="hu-HU" sz="1600" dirty="0" err="1">
                <a:latin typeface="Courier New" panose="02070309020205020404" pitchFamily="49" charset="0"/>
                <a:cs typeface="Courier New" panose="02070309020205020404" pitchFamily="49" charset="0"/>
              </a:rPr>
              <a:t>return</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FindStudentResult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FindStudentResult.Errors.StudentNotFound</a:t>
            </a:r>
            <a:r>
              <a:rPr lang="hu-HU" sz="1600" dirty="0">
                <a:latin typeface="Courier New" panose="02070309020205020404" pitchFamily="49" charset="0"/>
                <a:cs typeface="Courier New" panose="02070309020205020404" pitchFamily="49" charset="0"/>
              </a:rPr>
              <a:t>);</a:t>
            </a:r>
          </a:p>
          <a:p>
            <a:pPr lvl="2"/>
            <a:endParaRPr lang="hu-HU" dirty="0"/>
          </a:p>
          <a:p>
            <a:r>
              <a:rPr lang="hu-HU" dirty="0" err="1"/>
              <a:t>Equals</a:t>
            </a:r>
            <a:r>
              <a:rPr lang="hu-HU" dirty="0"/>
              <a:t> </a:t>
            </a:r>
            <a:r>
              <a:rPr lang="hu-HU" dirty="0" err="1"/>
              <a:t>requires</a:t>
            </a:r>
            <a:r>
              <a:rPr lang="hu-HU" dirty="0"/>
              <a:t> </a:t>
            </a:r>
            <a:r>
              <a:rPr lang="hu-HU" dirty="0" err="1"/>
              <a:t>dereferencing</a:t>
            </a:r>
            <a:r>
              <a:rPr lang="hu-HU" dirty="0"/>
              <a:t>, </a:t>
            </a:r>
            <a:r>
              <a:rPr lang="hu-HU" dirty="0" err="1"/>
              <a:t>therefore</a:t>
            </a:r>
            <a:r>
              <a:rPr lang="hu-HU" dirty="0"/>
              <a:t> </a:t>
            </a:r>
            <a:r>
              <a:rPr lang="hu-HU" dirty="0" err="1"/>
              <a:t>NullReferenceException</a:t>
            </a:r>
            <a:r>
              <a:rPr lang="hu-HU" dirty="0"/>
              <a:t> is </a:t>
            </a:r>
            <a:r>
              <a:rPr lang="hu-HU" dirty="0" err="1"/>
              <a:t>thrown</a:t>
            </a:r>
            <a:r>
              <a:rPr lang="hu-HU" dirty="0"/>
              <a:t>.</a:t>
            </a:r>
          </a:p>
          <a:p>
            <a:r>
              <a:rPr lang="hu-HU" dirty="0" err="1"/>
              <a:t>Also</a:t>
            </a:r>
            <a:r>
              <a:rPr lang="hu-HU" dirty="0"/>
              <a:t>, </a:t>
            </a:r>
            <a:r>
              <a:rPr lang="hu-HU" dirty="0" err="1"/>
              <a:t>Equals</a:t>
            </a:r>
            <a:r>
              <a:rPr lang="hu-HU" dirty="0"/>
              <a:t> </a:t>
            </a:r>
            <a:r>
              <a:rPr lang="hu-HU" dirty="0" err="1"/>
              <a:t>can</a:t>
            </a:r>
            <a:r>
              <a:rPr lang="hu-HU" dirty="0"/>
              <a:t> be </a:t>
            </a:r>
            <a:r>
              <a:rPr lang="hu-HU" dirty="0" err="1"/>
              <a:t>overridden</a:t>
            </a:r>
            <a:r>
              <a:rPr lang="hu-HU" dirty="0"/>
              <a:t>, </a:t>
            </a:r>
            <a:r>
              <a:rPr lang="hu-HU" dirty="0" err="1"/>
              <a:t>too</a:t>
            </a:r>
            <a:r>
              <a:rPr lang="hu-HU" dirty="0"/>
              <a:t>.</a:t>
            </a:r>
            <a:endParaRPr lang="en-US" dirty="0"/>
          </a:p>
        </p:txBody>
      </p:sp>
    </p:spTree>
    <p:extLst>
      <p:ext uri="{BB962C8B-B14F-4D97-AF65-F5344CB8AC3E}">
        <p14:creationId xmlns:p14="http://schemas.microsoft.com/office/powerpoint/2010/main" val="1634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Required</a:t>
            </a:r>
            <a:r>
              <a:rPr lang="hu-HU" dirty="0"/>
              <a:t> </a:t>
            </a:r>
            <a:r>
              <a:rPr lang="hu-HU" dirty="0" err="1"/>
              <a:t>navigation</a:t>
            </a:r>
            <a:r>
              <a:rPr lang="hu-HU" dirty="0"/>
              <a:t> </a:t>
            </a:r>
            <a:r>
              <a:rPr lang="hu-HU" dirty="0" err="1"/>
              <a:t>properties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buNone/>
            </a:pPr>
            <a:r>
              <a:rPr lang="en-US" dirty="0"/>
              <a:t>If you'd like a stricter approach, you can have a non-nullable property with a nullable backing field</a:t>
            </a:r>
            <a:endParaRPr lang="hu-HU" dirty="0"/>
          </a:p>
          <a:p>
            <a:pPr lvl="1"/>
            <a:r>
              <a:rPr lang="en-US" dirty="0"/>
              <a:t>As long as the navigation is properly loaded, the dependent will be accessible via the property.</a:t>
            </a:r>
            <a:endParaRPr lang="hu-HU" dirty="0"/>
          </a:p>
          <a:p>
            <a:pPr lvl="1"/>
            <a:r>
              <a:rPr lang="en-US" dirty="0"/>
              <a:t>If, however, the property is accessed without first properly loading the related entity, an </a:t>
            </a:r>
            <a:r>
              <a:rPr lang="en-US" dirty="0" err="1"/>
              <a:t>InvalidOperationException</a:t>
            </a:r>
            <a:r>
              <a:rPr lang="en-US" dirty="0"/>
              <a:t> is thrown, since the API contract has been used incorrectly.</a:t>
            </a:r>
            <a:endParaRPr lang="hu-HU" dirty="0"/>
          </a:p>
          <a:p>
            <a:pPr marL="0" indent="0">
              <a:lnSpc>
                <a:spcPct val="300000"/>
              </a:lnSpc>
              <a:spcBef>
                <a:spcPts val="0"/>
              </a:spcBef>
              <a:buNone/>
            </a:pPr>
            <a:r>
              <a:rPr lang="en-US" sz="1300" dirty="0">
                <a:latin typeface="Courier New" panose="02070309020205020404" pitchFamily="49" charset="0"/>
                <a:cs typeface="Courier New" panose="02070309020205020404" pitchFamily="49" charset="0"/>
              </a:rPr>
              <a:t>private Address? _</a:t>
            </a:r>
            <a:r>
              <a:rPr lang="en-US" sz="1300" dirty="0" err="1">
                <a:latin typeface="Courier New" panose="02070309020205020404" pitchFamily="49" charset="0"/>
                <a:cs typeface="Courier New" panose="02070309020205020404" pitchFamily="49" charset="0"/>
              </a:rPr>
              <a:t>shippingAddress</a:t>
            </a:r>
            <a:r>
              <a:rPr lang="en-US" sz="1300" dirty="0">
                <a:latin typeface="Courier New" panose="02070309020205020404" pitchFamily="49" charset="0"/>
                <a:cs typeface="Courier New" panose="02070309020205020404" pitchFamily="49" charset="0"/>
              </a:rPr>
              <a:t>;</a:t>
            </a:r>
          </a:p>
          <a:p>
            <a:pPr marL="0" indent="0">
              <a:lnSpc>
                <a:spcPct val="110000"/>
              </a:lnSpc>
              <a:spcBef>
                <a:spcPts val="0"/>
              </a:spcBef>
              <a:buNone/>
            </a:pPr>
            <a:r>
              <a:rPr lang="en-US" sz="1300" dirty="0">
                <a:latin typeface="Courier New" panose="02070309020205020404" pitchFamily="49" charset="0"/>
                <a:cs typeface="Courier New" panose="02070309020205020404" pitchFamily="49" charset="0"/>
              </a:rPr>
              <a:t>public Address </a:t>
            </a:r>
            <a:r>
              <a:rPr lang="en-US" sz="1300" dirty="0" err="1">
                <a:latin typeface="Courier New" panose="02070309020205020404" pitchFamily="49" charset="0"/>
                <a:cs typeface="Courier New" panose="02070309020205020404" pitchFamily="49" charset="0"/>
              </a:rPr>
              <a:t>ShippingAddress</a:t>
            </a:r>
            <a:r>
              <a:rPr lang="en-US" sz="1300" dirty="0">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sz="1300" dirty="0">
                <a:latin typeface="Courier New" panose="02070309020205020404" pitchFamily="49" charset="0"/>
                <a:cs typeface="Courier New" panose="02070309020205020404" pitchFamily="49" charset="0"/>
              </a:rPr>
              <a:t>    set =&gt; _</a:t>
            </a:r>
            <a:r>
              <a:rPr lang="en-US" sz="1300" dirty="0" err="1">
                <a:latin typeface="Courier New" panose="02070309020205020404" pitchFamily="49" charset="0"/>
                <a:cs typeface="Courier New" panose="02070309020205020404" pitchFamily="49" charset="0"/>
              </a:rPr>
              <a:t>shippingAddress</a:t>
            </a:r>
            <a:r>
              <a:rPr lang="en-US" sz="1300" dirty="0">
                <a:latin typeface="Courier New" panose="02070309020205020404" pitchFamily="49" charset="0"/>
                <a:cs typeface="Courier New" panose="02070309020205020404" pitchFamily="49" charset="0"/>
              </a:rPr>
              <a:t> = value;</a:t>
            </a:r>
          </a:p>
          <a:p>
            <a:pPr marL="0" indent="0">
              <a:lnSpc>
                <a:spcPct val="110000"/>
              </a:lnSpc>
              <a:spcBef>
                <a:spcPts val="0"/>
              </a:spcBef>
              <a:buNone/>
            </a:pPr>
            <a:r>
              <a:rPr lang="en-US" sz="1300" dirty="0">
                <a:latin typeface="Courier New" panose="02070309020205020404" pitchFamily="49" charset="0"/>
                <a:cs typeface="Courier New" panose="02070309020205020404" pitchFamily="49" charset="0"/>
              </a:rPr>
              <a:t>    get =&gt; _</a:t>
            </a:r>
            <a:r>
              <a:rPr lang="en-US" sz="1300" dirty="0" err="1">
                <a:latin typeface="Courier New" panose="02070309020205020404" pitchFamily="49" charset="0"/>
                <a:cs typeface="Courier New" panose="02070309020205020404" pitchFamily="49" charset="0"/>
              </a:rPr>
              <a:t>shippingAddress</a:t>
            </a:r>
            <a:r>
              <a:rPr lang="hu-HU" sz="1300" dirty="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 throw new </a:t>
            </a:r>
            <a:r>
              <a:rPr lang="en-US" sz="1300" dirty="0" err="1">
                <a:latin typeface="Courier New" panose="02070309020205020404" pitchFamily="49" charset="0"/>
                <a:cs typeface="Courier New" panose="02070309020205020404" pitchFamily="49" charset="0"/>
              </a:rPr>
              <a:t>InvalidOperationException</a:t>
            </a:r>
            <a:r>
              <a:rPr lang="en-US" sz="1300" dirty="0">
                <a:latin typeface="Courier New" panose="02070309020205020404" pitchFamily="49" charset="0"/>
                <a:cs typeface="Courier New" panose="02070309020205020404" pitchFamily="49" charset="0"/>
              </a:rPr>
              <a:t>();</a:t>
            </a:r>
          </a:p>
          <a:p>
            <a:pPr marL="0" indent="0">
              <a:lnSpc>
                <a:spcPct val="110000"/>
              </a:lnSpc>
              <a:spcBef>
                <a:spcPts val="0"/>
              </a:spcBef>
              <a:buNone/>
            </a:pPr>
            <a:r>
              <a:rPr lang="en-US" sz="1300" dirty="0">
                <a:latin typeface="Courier New" panose="02070309020205020404" pitchFamily="49" charset="0"/>
                <a:cs typeface="Courier New" panose="02070309020205020404" pitchFamily="49" charset="0"/>
              </a:rPr>
              <a:t>}</a:t>
            </a:r>
            <a:endParaRPr lang="hu-HU"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933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DbContext</a:t>
            </a:r>
            <a:r>
              <a:rPr lang="hu-HU" dirty="0"/>
              <a:t> and </a:t>
            </a:r>
            <a:r>
              <a:rPr lang="hu-HU" dirty="0" err="1"/>
              <a:t>DbSet</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r>
              <a:rPr lang="hu-HU" dirty="0" err="1"/>
              <a:t>DbSet</a:t>
            </a:r>
            <a:r>
              <a:rPr lang="hu-HU" dirty="0"/>
              <a:t>&lt;T&gt; in </a:t>
            </a:r>
            <a:r>
              <a:rPr lang="hu-HU" dirty="0" err="1"/>
              <a:t>DbContext</a:t>
            </a:r>
            <a:r>
              <a:rPr lang="hu-HU" dirty="0"/>
              <a:t> is </a:t>
            </a:r>
            <a:r>
              <a:rPr lang="hu-HU" dirty="0" err="1"/>
              <a:t>typically</a:t>
            </a:r>
            <a:r>
              <a:rPr lang="hu-HU" dirty="0"/>
              <a:t> </a:t>
            </a:r>
            <a:r>
              <a:rPr lang="hu-HU" dirty="0" err="1"/>
              <a:t>uninitialized</a:t>
            </a:r>
            <a:r>
              <a:rPr lang="hu-HU" dirty="0"/>
              <a:t>:</a:t>
            </a:r>
          </a:p>
          <a:p>
            <a:pPr marL="320040" lvl="1" indent="0">
              <a:buNone/>
            </a:pPr>
            <a:r>
              <a:rPr lang="hu-HU" sz="1500" dirty="0" err="1">
                <a:latin typeface="Courier New" panose="02070309020205020404" pitchFamily="49" charset="0"/>
                <a:cs typeface="Courier New" panose="02070309020205020404" pitchFamily="49" charset="0"/>
              </a:rPr>
              <a:t>public</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DbSet</a:t>
            </a:r>
            <a:r>
              <a:rPr lang="hu-HU" sz="1500" dirty="0">
                <a:latin typeface="Courier New" panose="02070309020205020404" pitchFamily="49" charset="0"/>
                <a:cs typeface="Courier New" panose="02070309020205020404" pitchFamily="49" charset="0"/>
              </a:rPr>
              <a:t>&lt;</a:t>
            </a:r>
            <a:r>
              <a:rPr lang="hu-HU" sz="1500" dirty="0" err="1">
                <a:latin typeface="Courier New" panose="02070309020205020404" pitchFamily="49" charset="0"/>
                <a:cs typeface="Courier New" panose="02070309020205020404" pitchFamily="49" charset="0"/>
              </a:rPr>
              <a:t>Customer</a:t>
            </a:r>
            <a:r>
              <a:rPr lang="hu-HU" sz="1500" dirty="0">
                <a:latin typeface="Courier New" panose="02070309020205020404" pitchFamily="49" charset="0"/>
                <a:cs typeface="Courier New" panose="02070309020205020404" pitchFamily="49" charset="0"/>
              </a:rPr>
              <a:t>&gt; </a:t>
            </a:r>
            <a:r>
              <a:rPr lang="hu-HU" sz="1500" dirty="0" err="1">
                <a:latin typeface="Courier New" panose="02070309020205020404" pitchFamily="49" charset="0"/>
                <a:cs typeface="Courier New" panose="02070309020205020404" pitchFamily="49" charset="0"/>
              </a:rPr>
              <a:t>Customers</a:t>
            </a:r>
            <a:r>
              <a:rPr lang="hu-HU" sz="1500" dirty="0">
                <a:latin typeface="Courier New" panose="02070309020205020404" pitchFamily="49" charset="0"/>
                <a:cs typeface="Courier New" panose="02070309020205020404" pitchFamily="49" charset="0"/>
              </a:rPr>
              <a:t> { </a:t>
            </a:r>
            <a:r>
              <a:rPr lang="hu-HU" sz="1500" dirty="0" err="1">
                <a:latin typeface="Courier New" panose="02070309020205020404" pitchFamily="49" charset="0"/>
                <a:cs typeface="Courier New" panose="02070309020205020404" pitchFamily="49" charset="0"/>
              </a:rPr>
              <a:t>get</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set</a:t>
            </a:r>
            <a:r>
              <a:rPr lang="hu-HU" sz="1500" dirty="0">
                <a:latin typeface="Courier New" panose="02070309020205020404" pitchFamily="49" charset="0"/>
                <a:cs typeface="Courier New" panose="02070309020205020404" pitchFamily="49" charset="0"/>
              </a:rPr>
              <a:t>; }</a:t>
            </a:r>
          </a:p>
          <a:p>
            <a:r>
              <a:rPr lang="en-US" dirty="0"/>
              <a:t>EF Core 7.0 and above suppress </a:t>
            </a:r>
            <a:r>
              <a:rPr lang="hu-HU" dirty="0" err="1"/>
              <a:t>compiler</a:t>
            </a:r>
            <a:r>
              <a:rPr lang="en-US" dirty="0"/>
              <a:t> warning</a:t>
            </a:r>
            <a:r>
              <a:rPr lang="hu-HU" dirty="0"/>
              <a:t>s</a:t>
            </a:r>
            <a:r>
              <a:rPr lang="en-US" dirty="0"/>
              <a:t>, since EF automatically initializes these properties via reflection</a:t>
            </a:r>
            <a:endParaRPr lang="hu-HU" dirty="0"/>
          </a:p>
          <a:p>
            <a:r>
              <a:rPr lang="hu-HU" dirty="0" err="1"/>
              <a:t>Workarounds</a:t>
            </a:r>
            <a:r>
              <a:rPr lang="hu-HU" dirty="0"/>
              <a:t> </a:t>
            </a:r>
            <a:r>
              <a:rPr lang="hu-HU" dirty="0" err="1"/>
              <a:t>for</a:t>
            </a:r>
            <a:r>
              <a:rPr lang="hu-HU" dirty="0"/>
              <a:t> EF </a:t>
            </a:r>
            <a:r>
              <a:rPr lang="hu-HU" dirty="0" err="1"/>
              <a:t>Core</a:t>
            </a:r>
            <a:r>
              <a:rPr lang="hu-HU" dirty="0"/>
              <a:t> 6 and </a:t>
            </a:r>
            <a:r>
              <a:rPr lang="hu-HU" dirty="0" err="1"/>
              <a:t>earlier</a:t>
            </a:r>
            <a:r>
              <a:rPr lang="hu-HU" dirty="0"/>
              <a:t>:</a:t>
            </a:r>
          </a:p>
          <a:p>
            <a:pPr marL="320040" lvl="1" indent="0">
              <a:buNone/>
            </a:pPr>
            <a:r>
              <a:rPr lang="hu-HU" sz="1500" dirty="0" err="1">
                <a:latin typeface="Courier New" panose="02070309020205020404" pitchFamily="49" charset="0"/>
                <a:cs typeface="Courier New" panose="02070309020205020404" pitchFamily="49" charset="0"/>
              </a:rPr>
              <a:t>public</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DbSet</a:t>
            </a:r>
            <a:r>
              <a:rPr lang="hu-HU" sz="1500" dirty="0">
                <a:latin typeface="Courier New" panose="02070309020205020404" pitchFamily="49" charset="0"/>
                <a:cs typeface="Courier New" panose="02070309020205020404" pitchFamily="49" charset="0"/>
              </a:rPr>
              <a:t>&lt;</a:t>
            </a:r>
            <a:r>
              <a:rPr lang="hu-HU" sz="1500" dirty="0" err="1">
                <a:latin typeface="Courier New" panose="02070309020205020404" pitchFamily="49" charset="0"/>
                <a:cs typeface="Courier New" panose="02070309020205020404" pitchFamily="49" charset="0"/>
              </a:rPr>
              <a:t>Customer</a:t>
            </a:r>
            <a:r>
              <a:rPr lang="hu-HU" sz="1500" dirty="0">
                <a:latin typeface="Courier New" panose="02070309020205020404" pitchFamily="49" charset="0"/>
                <a:cs typeface="Courier New" panose="02070309020205020404" pitchFamily="49" charset="0"/>
              </a:rPr>
              <a:t>&gt; </a:t>
            </a:r>
            <a:r>
              <a:rPr lang="hu-HU" sz="1500" dirty="0" err="1">
                <a:latin typeface="Courier New" panose="02070309020205020404" pitchFamily="49" charset="0"/>
                <a:cs typeface="Courier New" panose="02070309020205020404" pitchFamily="49" charset="0"/>
              </a:rPr>
              <a:t>Customers</a:t>
            </a:r>
            <a:r>
              <a:rPr lang="hu-HU" sz="1500" dirty="0">
                <a:latin typeface="Courier New" panose="02070309020205020404" pitchFamily="49" charset="0"/>
                <a:cs typeface="Courier New" panose="02070309020205020404" pitchFamily="49" charset="0"/>
              </a:rPr>
              <a:t> =&gt; </a:t>
            </a:r>
            <a:r>
              <a:rPr lang="hu-HU" sz="1500" dirty="0" err="1">
                <a:latin typeface="Courier New" panose="02070309020205020404" pitchFamily="49" charset="0"/>
                <a:cs typeface="Courier New" panose="02070309020205020404" pitchFamily="49" charset="0"/>
              </a:rPr>
              <a:t>Set</a:t>
            </a:r>
            <a:r>
              <a:rPr lang="hu-HU" sz="1500" dirty="0">
                <a:latin typeface="Courier New" panose="02070309020205020404" pitchFamily="49" charset="0"/>
                <a:cs typeface="Courier New" panose="02070309020205020404" pitchFamily="49" charset="0"/>
              </a:rPr>
              <a:t>&lt;</a:t>
            </a:r>
            <a:r>
              <a:rPr lang="hu-HU" sz="1500" dirty="0" err="1">
                <a:latin typeface="Courier New" panose="02070309020205020404" pitchFamily="49" charset="0"/>
                <a:cs typeface="Courier New" panose="02070309020205020404" pitchFamily="49" charset="0"/>
              </a:rPr>
              <a:t>Customer</a:t>
            </a:r>
            <a:r>
              <a:rPr lang="hu-HU" sz="1500" dirty="0">
                <a:latin typeface="Courier New" panose="02070309020205020404" pitchFamily="49" charset="0"/>
                <a:cs typeface="Courier New" panose="02070309020205020404" pitchFamily="49" charset="0"/>
              </a:rPr>
              <a:t>&gt;();</a:t>
            </a:r>
          </a:p>
          <a:p>
            <a:pPr marL="320040" lvl="1" indent="0">
              <a:buNone/>
            </a:pPr>
            <a:r>
              <a:rPr lang="hu-HU" sz="1500" dirty="0" err="1">
                <a:latin typeface="Courier New" panose="02070309020205020404" pitchFamily="49" charset="0"/>
                <a:cs typeface="Courier New" panose="02070309020205020404" pitchFamily="49" charset="0"/>
              </a:rPr>
              <a:t>public</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DbSet</a:t>
            </a:r>
            <a:r>
              <a:rPr lang="hu-HU" sz="1500" dirty="0">
                <a:latin typeface="Courier New" panose="02070309020205020404" pitchFamily="49" charset="0"/>
                <a:cs typeface="Courier New" panose="02070309020205020404" pitchFamily="49" charset="0"/>
              </a:rPr>
              <a:t>&lt;</a:t>
            </a:r>
            <a:r>
              <a:rPr lang="hu-HU" sz="1500" dirty="0" err="1">
                <a:latin typeface="Courier New" panose="02070309020205020404" pitchFamily="49" charset="0"/>
                <a:cs typeface="Courier New" panose="02070309020205020404" pitchFamily="49" charset="0"/>
              </a:rPr>
              <a:t>Customer</a:t>
            </a:r>
            <a:r>
              <a:rPr lang="hu-HU" sz="1500" dirty="0">
                <a:latin typeface="Courier New" panose="02070309020205020404" pitchFamily="49" charset="0"/>
                <a:cs typeface="Courier New" panose="02070309020205020404" pitchFamily="49" charset="0"/>
              </a:rPr>
              <a:t>&gt; </a:t>
            </a:r>
            <a:r>
              <a:rPr lang="hu-HU" sz="1500" dirty="0" err="1">
                <a:latin typeface="Courier New" panose="02070309020205020404" pitchFamily="49" charset="0"/>
                <a:cs typeface="Courier New" panose="02070309020205020404" pitchFamily="49" charset="0"/>
              </a:rPr>
              <a:t>Customers</a:t>
            </a:r>
            <a:r>
              <a:rPr lang="hu-HU" sz="1500" dirty="0">
                <a:latin typeface="Courier New" panose="02070309020205020404" pitchFamily="49" charset="0"/>
                <a:cs typeface="Courier New" panose="02070309020205020404" pitchFamily="49" charset="0"/>
              </a:rPr>
              <a:t> { </a:t>
            </a:r>
            <a:r>
              <a:rPr lang="hu-HU" sz="1500" dirty="0" err="1">
                <a:latin typeface="Courier New" panose="02070309020205020404" pitchFamily="49" charset="0"/>
                <a:cs typeface="Courier New" panose="02070309020205020404" pitchFamily="49" charset="0"/>
              </a:rPr>
              <a:t>get</a:t>
            </a:r>
            <a:r>
              <a:rPr lang="hu-HU" sz="1500" dirty="0">
                <a:latin typeface="Courier New" panose="02070309020205020404" pitchFamily="49" charset="0"/>
                <a:cs typeface="Courier New" panose="02070309020205020404" pitchFamily="49" charset="0"/>
              </a:rPr>
              <a:t>; </a:t>
            </a:r>
            <a:r>
              <a:rPr lang="hu-HU" sz="1500" dirty="0" err="1">
                <a:latin typeface="Courier New" panose="02070309020205020404" pitchFamily="49" charset="0"/>
                <a:cs typeface="Courier New" panose="02070309020205020404" pitchFamily="49" charset="0"/>
              </a:rPr>
              <a:t>set</a:t>
            </a:r>
            <a:r>
              <a:rPr lang="hu-HU" sz="1500" dirty="0">
                <a:latin typeface="Courier New" panose="02070309020205020404" pitchFamily="49" charset="0"/>
                <a:cs typeface="Courier New" panose="02070309020205020404" pitchFamily="49" charset="0"/>
              </a:rPr>
              <a:t>; } = null!</a:t>
            </a:r>
          </a:p>
        </p:txBody>
      </p:sp>
    </p:spTree>
    <p:extLst>
      <p:ext uri="{BB962C8B-B14F-4D97-AF65-F5344CB8AC3E}">
        <p14:creationId xmlns:p14="http://schemas.microsoft.com/office/powerpoint/2010/main" val="62138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Navigating</a:t>
            </a:r>
            <a:r>
              <a:rPr lang="hu-HU" dirty="0"/>
              <a:t> and </a:t>
            </a:r>
            <a:r>
              <a:rPr lang="hu-HU" dirty="0" err="1"/>
              <a:t>including</a:t>
            </a:r>
            <a:r>
              <a:rPr lang="hu-HU" dirty="0"/>
              <a:t> </a:t>
            </a:r>
            <a:r>
              <a:rPr lang="hu-HU" dirty="0" err="1"/>
              <a:t>nullable</a:t>
            </a:r>
            <a:r>
              <a:rPr lang="hu-HU" dirty="0"/>
              <a:t> </a:t>
            </a:r>
            <a:r>
              <a:rPr lang="hu-HU" dirty="0" err="1"/>
              <a:t>relationships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r>
              <a:rPr lang="en-US" dirty="0"/>
              <a:t>With optional relationships, it's possible to encounter compiler warnings where an actual null reference exception would be impossible</a:t>
            </a:r>
            <a:endParaRPr lang="hu-HU" sz="1500" dirty="0">
              <a:latin typeface="Courier New" panose="02070309020205020404" pitchFamily="49" charset="0"/>
              <a:cs typeface="Courier New" panose="02070309020205020404" pitchFamily="49" charset="0"/>
            </a:endParaRPr>
          </a:p>
          <a:p>
            <a:r>
              <a:rPr lang="en-US" dirty="0"/>
              <a:t>EF Core guarantees that if an optional related entity does not exist, any navigation to it will simply be ignored, rather than throwing</a:t>
            </a:r>
            <a:endParaRPr lang="hu-HU" sz="1500" dirty="0">
              <a:latin typeface="Courier New" panose="02070309020205020404" pitchFamily="49" charset="0"/>
              <a:cs typeface="Courier New" panose="02070309020205020404" pitchFamily="49" charset="0"/>
            </a:endParaRPr>
          </a:p>
          <a:p>
            <a:r>
              <a:rPr lang="en-US" dirty="0"/>
              <a:t>It is necessary to use the null-forgiving operator (!) to inform the compiler that an actual null value isn't possible</a:t>
            </a:r>
            <a:endParaRPr lang="hu-HU" dirty="0"/>
          </a:p>
        </p:txBody>
      </p:sp>
    </p:spTree>
    <p:extLst>
      <p:ext uri="{BB962C8B-B14F-4D97-AF65-F5344CB8AC3E}">
        <p14:creationId xmlns:p14="http://schemas.microsoft.com/office/powerpoint/2010/main" val="272623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Navigating</a:t>
            </a:r>
            <a:r>
              <a:rPr lang="hu-HU" dirty="0"/>
              <a:t> and </a:t>
            </a:r>
            <a:r>
              <a:rPr lang="hu-HU" dirty="0" err="1"/>
              <a:t>including</a:t>
            </a:r>
            <a:r>
              <a:rPr lang="hu-HU" dirty="0"/>
              <a:t> </a:t>
            </a:r>
            <a:r>
              <a:rPr lang="hu-HU" dirty="0" err="1"/>
              <a:t>nullable</a:t>
            </a:r>
            <a:r>
              <a:rPr lang="hu-HU" dirty="0"/>
              <a:t> </a:t>
            </a:r>
            <a:r>
              <a:rPr lang="hu-HU" dirty="0" err="1"/>
              <a:t>relationships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var </a:t>
            </a:r>
            <a:r>
              <a:rPr lang="hu-HU" sz="1200" dirty="0" err="1">
                <a:latin typeface="Courier New" panose="02070309020205020404" pitchFamily="49" charset="0"/>
                <a:cs typeface="Courier New" panose="02070309020205020404" pitchFamily="49" charset="0"/>
              </a:rPr>
              <a:t>order</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await</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context.Orders</a:t>
            </a:r>
            <a:endParaRPr lang="hu-HU" sz="12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Where</a:t>
            </a:r>
            <a:r>
              <a:rPr lang="hu-HU" sz="1200" dirty="0">
                <a:latin typeface="Courier New" panose="02070309020205020404" pitchFamily="49" charset="0"/>
                <a:cs typeface="Courier New" panose="02070309020205020404" pitchFamily="49" charset="0"/>
              </a:rPr>
              <a:t>(o =&gt; o.</a:t>
            </a:r>
            <a:r>
              <a:rPr lang="hu-HU" sz="1200" dirty="0" err="1">
                <a:highlight>
                  <a:srgbClr val="FFFF00"/>
                </a:highlight>
                <a:latin typeface="Courier New" panose="02070309020205020404" pitchFamily="49" charset="0"/>
                <a:cs typeface="Courier New" panose="02070309020205020404" pitchFamily="49" charset="0"/>
              </a:rPr>
              <a:t>OptionalInfo</a:t>
            </a:r>
            <a:r>
              <a:rPr lang="hu-HU" sz="1200" dirty="0">
                <a:highlight>
                  <a:srgbClr val="FFFF00"/>
                </a:highlight>
                <a:latin typeface="Courier New" panose="02070309020205020404" pitchFamily="49" charset="0"/>
                <a:cs typeface="Courier New" panose="02070309020205020404" pitchFamily="49" charset="0"/>
              </a:rPr>
              <a:t>!</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SomeProperty</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foo</a:t>
            </a:r>
            <a:r>
              <a:rPr lang="hu-HU" sz="12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ToListAsync</a:t>
            </a:r>
            <a:r>
              <a:rPr lang="hu-HU" sz="12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hu-HU" sz="1200" dirty="0">
                <a:solidFill>
                  <a:srgbClr val="00B0F0"/>
                </a:solidFill>
                <a:latin typeface="Courier New" panose="02070309020205020404" pitchFamily="49" charset="0"/>
                <a:cs typeface="Courier New" panose="02070309020205020404" pitchFamily="49" charset="0"/>
              </a:rPr>
              <a:t>//A </a:t>
            </a:r>
            <a:r>
              <a:rPr lang="hu-HU" sz="1200" dirty="0" err="1">
                <a:solidFill>
                  <a:srgbClr val="00B0F0"/>
                </a:solidFill>
                <a:latin typeface="Courier New" panose="02070309020205020404" pitchFamily="49" charset="0"/>
                <a:cs typeface="Courier New" panose="02070309020205020404" pitchFamily="49" charset="0"/>
              </a:rPr>
              <a:t>similar</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issue</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occurs</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when</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including</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multiple</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levels</a:t>
            </a:r>
            <a:r>
              <a:rPr lang="hu-HU" sz="1200" dirty="0">
                <a:solidFill>
                  <a:srgbClr val="00B0F0"/>
                </a:solidFill>
                <a:latin typeface="Courier New" panose="02070309020205020404" pitchFamily="49" charset="0"/>
                <a:cs typeface="Courier New" panose="02070309020205020404" pitchFamily="49" charset="0"/>
              </a:rPr>
              <a:t> of </a:t>
            </a:r>
            <a:r>
              <a:rPr lang="hu-HU" sz="1200" dirty="0" err="1">
                <a:solidFill>
                  <a:srgbClr val="00B0F0"/>
                </a:solidFill>
                <a:latin typeface="Courier New" panose="02070309020205020404" pitchFamily="49" charset="0"/>
                <a:cs typeface="Courier New" panose="02070309020205020404" pitchFamily="49" charset="0"/>
              </a:rPr>
              <a:t>relationships</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across</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optional</a:t>
            </a:r>
            <a:r>
              <a:rPr lang="hu-HU" sz="1200" dirty="0">
                <a:solidFill>
                  <a:srgbClr val="00B0F0"/>
                </a:solidFill>
                <a:latin typeface="Courier New" panose="02070309020205020404" pitchFamily="49" charset="0"/>
                <a:cs typeface="Courier New" panose="02070309020205020404" pitchFamily="49" charset="0"/>
              </a:rPr>
              <a:t> </a:t>
            </a:r>
            <a:r>
              <a:rPr lang="hu-HU" sz="1200" dirty="0" err="1">
                <a:solidFill>
                  <a:srgbClr val="00B0F0"/>
                </a:solidFill>
                <a:latin typeface="Courier New" panose="02070309020205020404" pitchFamily="49" charset="0"/>
                <a:cs typeface="Courier New" panose="02070309020205020404" pitchFamily="49" charset="0"/>
              </a:rPr>
              <a:t>navigations</a:t>
            </a:r>
            <a:r>
              <a:rPr lang="hu-HU" sz="1200" dirty="0">
                <a:solidFill>
                  <a:srgbClr val="00B0F0"/>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var </a:t>
            </a:r>
            <a:r>
              <a:rPr lang="hu-HU" sz="1200" dirty="0" err="1">
                <a:latin typeface="Courier New" panose="02070309020205020404" pitchFamily="49" charset="0"/>
                <a:cs typeface="Courier New" panose="02070309020205020404" pitchFamily="49" charset="0"/>
              </a:rPr>
              <a:t>order</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await</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context.Orders</a:t>
            </a:r>
            <a:endParaRPr lang="hu-HU" sz="12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Include</a:t>
            </a:r>
            <a:r>
              <a:rPr lang="hu-HU" sz="1200" dirty="0">
                <a:latin typeface="Courier New" panose="02070309020205020404" pitchFamily="49" charset="0"/>
                <a:cs typeface="Courier New" panose="02070309020205020404" pitchFamily="49" charset="0"/>
              </a:rPr>
              <a:t>(o =&gt; </a:t>
            </a:r>
            <a:r>
              <a:rPr lang="hu-HU" sz="1200" dirty="0" err="1">
                <a:latin typeface="Courier New" panose="02070309020205020404" pitchFamily="49" charset="0"/>
                <a:cs typeface="Courier New" panose="02070309020205020404" pitchFamily="49" charset="0"/>
              </a:rPr>
              <a:t>o.</a:t>
            </a:r>
            <a:r>
              <a:rPr lang="hu-HU" sz="1200" dirty="0" err="1">
                <a:highlight>
                  <a:srgbClr val="FFFF00"/>
                </a:highlight>
                <a:latin typeface="Courier New" panose="02070309020205020404" pitchFamily="49" charset="0"/>
                <a:cs typeface="Courier New" panose="02070309020205020404" pitchFamily="49" charset="0"/>
              </a:rPr>
              <a:t>OptionalInfo</a:t>
            </a:r>
            <a:r>
              <a:rPr lang="hu-HU" sz="1200" dirty="0">
                <a:highlight>
                  <a:srgbClr val="FFFF00"/>
                </a:highlight>
                <a:latin typeface="Courier New" panose="02070309020205020404" pitchFamily="49" charset="0"/>
                <a:cs typeface="Courier New" panose="02070309020205020404" pitchFamily="49" charset="0"/>
              </a:rPr>
              <a:t>!</a:t>
            </a:r>
            <a:r>
              <a:rPr lang="hu-HU" sz="12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ThenInclude</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op</a:t>
            </a:r>
            <a:r>
              <a:rPr lang="hu-HU" sz="1200" dirty="0">
                <a:latin typeface="Courier New" panose="02070309020205020404" pitchFamily="49" charset="0"/>
                <a:cs typeface="Courier New" panose="02070309020205020404" pitchFamily="49" charset="0"/>
              </a:rPr>
              <a:t> =&gt; </a:t>
            </a:r>
            <a:r>
              <a:rPr lang="hu-HU" sz="1200" dirty="0" err="1">
                <a:latin typeface="Courier New" panose="02070309020205020404" pitchFamily="49" charset="0"/>
                <a:cs typeface="Courier New" panose="02070309020205020404" pitchFamily="49" charset="0"/>
              </a:rPr>
              <a:t>op.ExtraAdditionalInfo</a:t>
            </a:r>
            <a:r>
              <a:rPr lang="hu-HU" sz="12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SingleAsync</a:t>
            </a:r>
            <a:r>
              <a:rPr lang="hu-HU"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632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FEA-3FDF-0EC4-2942-1F5A66ABE2F0}"/>
              </a:ext>
            </a:extLst>
          </p:cNvPr>
          <p:cNvSpPr>
            <a:spLocks noGrp="1"/>
          </p:cNvSpPr>
          <p:nvPr>
            <p:ph type="title"/>
          </p:nvPr>
        </p:nvSpPr>
        <p:spPr/>
        <p:txBody>
          <a:bodyPr>
            <a:normAutofit/>
          </a:bodyPr>
          <a:lstStyle/>
          <a:p>
            <a:r>
              <a:rPr lang="hu-HU" dirty="0" err="1"/>
              <a:t>Entity</a:t>
            </a:r>
            <a:r>
              <a:rPr lang="hu-HU" dirty="0"/>
              <a:t> Framework </a:t>
            </a:r>
            <a:r>
              <a:rPr lang="hu-HU" dirty="0" err="1"/>
              <a:t>Core</a:t>
            </a:r>
            <a:br>
              <a:rPr lang="hu-HU" dirty="0"/>
            </a:br>
            <a:r>
              <a:rPr lang="hu-HU" dirty="0" err="1"/>
              <a:t>Limitations</a:t>
            </a:r>
            <a:r>
              <a:rPr lang="hu-HU" dirty="0"/>
              <a:t> in </a:t>
            </a:r>
            <a:r>
              <a:rPr lang="hu-HU" dirty="0" err="1"/>
              <a:t>older</a:t>
            </a:r>
            <a:r>
              <a:rPr lang="hu-HU" dirty="0"/>
              <a:t> </a:t>
            </a:r>
            <a:r>
              <a:rPr lang="hu-HU" dirty="0" err="1"/>
              <a:t>versions</a:t>
            </a:r>
            <a:endParaRPr lang="en-US" dirty="0"/>
          </a:p>
        </p:txBody>
      </p:sp>
      <p:sp>
        <p:nvSpPr>
          <p:cNvPr id="3" name="Content Placeholder 2">
            <a:extLst>
              <a:ext uri="{FF2B5EF4-FFF2-40B4-BE49-F238E27FC236}">
                <a16:creationId xmlns:a16="http://schemas.microsoft.com/office/drawing/2014/main" id="{3967283D-75A5-26A4-A7BE-7E7A9A2E0A72}"/>
              </a:ext>
            </a:extLst>
          </p:cNvPr>
          <p:cNvSpPr>
            <a:spLocks noGrp="1"/>
          </p:cNvSpPr>
          <p:nvPr>
            <p:ph idx="1"/>
          </p:nvPr>
        </p:nvSpPr>
        <p:spPr/>
        <p:txBody>
          <a:bodyPr>
            <a:normAutofit/>
          </a:bodyPr>
          <a:lstStyle/>
          <a:p>
            <a:pPr marL="0" indent="0">
              <a:buNone/>
            </a:pPr>
            <a:r>
              <a:rPr lang="en-US" dirty="0"/>
              <a:t>Prior to EF Core 6.0, the following limitations applied:</a:t>
            </a:r>
            <a:endParaRPr lang="hu-HU" dirty="0"/>
          </a:p>
          <a:p>
            <a:r>
              <a:rPr lang="en-US" dirty="0"/>
              <a:t>The public API was "null-oblivious", making it sometimes awkward to use when the NRT feature is turned on.</a:t>
            </a:r>
            <a:endParaRPr lang="hu-HU" dirty="0"/>
          </a:p>
          <a:p>
            <a:pPr lvl="1"/>
            <a:r>
              <a:rPr lang="hu-HU" dirty="0" err="1"/>
              <a:t>For</a:t>
            </a:r>
            <a:r>
              <a:rPr lang="hu-HU" dirty="0"/>
              <a:t> </a:t>
            </a:r>
            <a:r>
              <a:rPr lang="hu-HU" dirty="0" err="1"/>
              <a:t>example</a:t>
            </a:r>
            <a:r>
              <a:rPr lang="hu-HU" dirty="0"/>
              <a:t>: </a:t>
            </a:r>
            <a:r>
              <a:rPr lang="hu-HU" dirty="0" err="1"/>
              <a:t>FirstOrDefaultAsync</a:t>
            </a:r>
            <a:endParaRPr lang="hu-HU" dirty="0"/>
          </a:p>
          <a:p>
            <a:r>
              <a:rPr lang="hu-HU" dirty="0" err="1"/>
              <a:t>Scaffolding</a:t>
            </a:r>
            <a:r>
              <a:rPr lang="hu-HU" dirty="0"/>
              <a:t>:</a:t>
            </a:r>
          </a:p>
          <a:p>
            <a:pPr lvl="1"/>
            <a:r>
              <a:rPr lang="hu-HU" dirty="0"/>
              <a:t>The </a:t>
            </a:r>
            <a:r>
              <a:rPr lang="hu-HU" dirty="0" err="1"/>
              <a:t>reverse</a:t>
            </a:r>
            <a:r>
              <a:rPr lang="hu-HU" dirty="0"/>
              <a:t> </a:t>
            </a:r>
            <a:r>
              <a:rPr lang="hu-HU" dirty="0" err="1"/>
              <a:t>engineered</a:t>
            </a:r>
            <a:r>
              <a:rPr lang="hu-HU" dirty="0"/>
              <a:t> </a:t>
            </a:r>
            <a:r>
              <a:rPr lang="hu-HU" dirty="0" err="1"/>
              <a:t>code</a:t>
            </a:r>
            <a:r>
              <a:rPr lang="hu-HU" dirty="0"/>
              <a:t> </a:t>
            </a:r>
            <a:r>
              <a:rPr lang="hu-HU" dirty="0" err="1"/>
              <a:t>assumes</a:t>
            </a:r>
            <a:r>
              <a:rPr lang="hu-HU" dirty="0"/>
              <a:t> </a:t>
            </a:r>
            <a:r>
              <a:rPr lang="hu-HU" dirty="0" err="1"/>
              <a:t>that</a:t>
            </a:r>
            <a:r>
              <a:rPr lang="hu-HU" dirty="0"/>
              <a:t> NRT is </a:t>
            </a:r>
            <a:r>
              <a:rPr lang="hu-HU" dirty="0" err="1"/>
              <a:t>turned</a:t>
            </a:r>
            <a:r>
              <a:rPr lang="hu-HU" dirty="0"/>
              <a:t> </a:t>
            </a:r>
            <a:r>
              <a:rPr lang="hu-HU" dirty="0" err="1"/>
              <a:t>off</a:t>
            </a:r>
            <a:endParaRPr lang="hu-HU" dirty="0"/>
          </a:p>
          <a:p>
            <a:pPr lvl="1"/>
            <a:r>
              <a:rPr lang="hu-HU" dirty="0" err="1"/>
              <a:t>Manual</a:t>
            </a:r>
            <a:r>
              <a:rPr lang="hu-HU" dirty="0"/>
              <a:t> </a:t>
            </a:r>
            <a:r>
              <a:rPr lang="hu-HU" dirty="0" err="1"/>
              <a:t>editing</a:t>
            </a:r>
            <a:r>
              <a:rPr lang="hu-HU" dirty="0"/>
              <a:t> of </a:t>
            </a:r>
            <a:r>
              <a:rPr lang="hu-HU" dirty="0" err="1"/>
              <a:t>scaffolded</a:t>
            </a:r>
            <a:r>
              <a:rPr lang="hu-HU" dirty="0"/>
              <a:t> </a:t>
            </a:r>
            <a:r>
              <a:rPr lang="hu-HU" dirty="0" err="1"/>
              <a:t>files</a:t>
            </a:r>
            <a:r>
              <a:rPr lang="hu-HU" dirty="0"/>
              <a:t> </a:t>
            </a:r>
            <a:r>
              <a:rPr lang="hu-HU" dirty="0" err="1"/>
              <a:t>are</a:t>
            </a:r>
            <a:r>
              <a:rPr lang="hu-HU" dirty="0"/>
              <a:t> </a:t>
            </a:r>
            <a:r>
              <a:rPr lang="hu-HU" dirty="0" err="1"/>
              <a:t>necessary</a:t>
            </a:r>
            <a:endParaRPr lang="hu-HU" dirty="0"/>
          </a:p>
          <a:p>
            <a:pPr lvl="1"/>
            <a:endParaRPr lang="en-US" dirty="0"/>
          </a:p>
        </p:txBody>
      </p:sp>
    </p:spTree>
    <p:extLst>
      <p:ext uri="{BB962C8B-B14F-4D97-AF65-F5344CB8AC3E}">
        <p14:creationId xmlns:p14="http://schemas.microsoft.com/office/powerpoint/2010/main" val="145676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DC5-EF6A-6739-DD40-4D61ADE25D4D}"/>
              </a:ext>
            </a:extLst>
          </p:cNvPr>
          <p:cNvSpPr>
            <a:spLocks noGrp="1"/>
          </p:cNvSpPr>
          <p:nvPr>
            <p:ph type="title"/>
          </p:nvPr>
        </p:nvSpPr>
        <p:spPr/>
        <p:txBody>
          <a:bodyPr/>
          <a:lstStyle/>
          <a:p>
            <a:r>
              <a:rPr lang="hu-HU" dirty="0" err="1"/>
              <a:t>Dealing</a:t>
            </a:r>
            <a:r>
              <a:rPr lang="hu-HU" dirty="0"/>
              <a:t> </a:t>
            </a:r>
            <a:r>
              <a:rPr lang="hu-HU" dirty="0" err="1"/>
              <a:t>with</a:t>
            </a:r>
            <a:r>
              <a:rPr lang="hu-HU" dirty="0"/>
              <a:t> </a:t>
            </a:r>
            <a:r>
              <a:rPr lang="hu-HU" dirty="0" err="1"/>
              <a:t>required</a:t>
            </a:r>
            <a:r>
              <a:rPr lang="hu-HU" dirty="0"/>
              <a:t> and </a:t>
            </a:r>
            <a:r>
              <a:rPr lang="hu-HU" dirty="0" err="1"/>
              <a:t>optional</a:t>
            </a:r>
            <a:r>
              <a:rPr lang="hu-HU" dirty="0"/>
              <a:t> </a:t>
            </a:r>
            <a:r>
              <a:rPr lang="hu-HU" dirty="0" err="1"/>
              <a:t>data</a:t>
            </a:r>
            <a:endParaRPr lang="en-US" dirty="0"/>
          </a:p>
        </p:txBody>
      </p:sp>
      <p:sp>
        <p:nvSpPr>
          <p:cNvPr id="3" name="Content Placeholder 2">
            <a:extLst>
              <a:ext uri="{FF2B5EF4-FFF2-40B4-BE49-F238E27FC236}">
                <a16:creationId xmlns:a16="http://schemas.microsoft.com/office/drawing/2014/main" id="{EB17A5CE-55B6-F94A-4002-54ABBA5CCA1D}"/>
              </a:ext>
            </a:extLst>
          </p:cNvPr>
          <p:cNvSpPr>
            <a:spLocks noGrp="1"/>
          </p:cNvSpPr>
          <p:nvPr>
            <p:ph idx="1"/>
          </p:nvPr>
        </p:nvSpPr>
        <p:spPr/>
        <p:txBody>
          <a:bodyPr/>
          <a:lstStyle/>
          <a:p>
            <a:pPr marL="0" indent="0">
              <a:buNone/>
            </a:pPr>
            <a:r>
              <a:rPr lang="hu-HU" dirty="0"/>
              <a:t>The </a:t>
            </a:r>
            <a:r>
              <a:rPr lang="hu-HU" dirty="0" err="1"/>
              <a:t>problems</a:t>
            </a:r>
            <a:r>
              <a:rPr lang="hu-HU" dirty="0"/>
              <a:t> </a:t>
            </a:r>
            <a:r>
              <a:rPr lang="hu-HU" dirty="0" err="1"/>
              <a:t>we</a:t>
            </a:r>
            <a:r>
              <a:rPr lang="hu-HU" dirty="0"/>
              <a:t> </a:t>
            </a:r>
            <a:r>
              <a:rPr lang="hu-HU" dirty="0" err="1"/>
              <a:t>face</a:t>
            </a:r>
            <a:r>
              <a:rPr lang="hu-HU" dirty="0"/>
              <a:t>:</a:t>
            </a:r>
          </a:p>
          <a:p>
            <a:r>
              <a:rPr lang="hu-HU" dirty="0" err="1"/>
              <a:t>Development</a:t>
            </a:r>
            <a:r>
              <a:rPr lang="hu-HU" dirty="0"/>
              <a:t> context and business </a:t>
            </a:r>
            <a:r>
              <a:rPr lang="hu-HU" dirty="0" err="1"/>
              <a:t>rules</a:t>
            </a:r>
            <a:r>
              <a:rPr lang="hu-HU" dirty="0"/>
              <a:t> </a:t>
            </a:r>
            <a:r>
              <a:rPr lang="hu-HU" dirty="0" err="1"/>
              <a:t>determine</a:t>
            </a:r>
            <a:r>
              <a:rPr lang="hu-HU" dirty="0"/>
              <a:t> </a:t>
            </a:r>
            <a:r>
              <a:rPr lang="hu-HU" dirty="0" err="1"/>
              <a:t>whether</a:t>
            </a:r>
            <a:r>
              <a:rPr lang="hu-HU" dirty="0"/>
              <a:t> </a:t>
            </a:r>
            <a:r>
              <a:rPr lang="hu-HU" dirty="0" err="1"/>
              <a:t>something</a:t>
            </a:r>
            <a:r>
              <a:rPr lang="hu-HU" dirty="0"/>
              <a:t> is </a:t>
            </a:r>
            <a:r>
              <a:rPr lang="hu-HU" dirty="0" err="1"/>
              <a:t>required</a:t>
            </a:r>
            <a:r>
              <a:rPr lang="hu-HU" dirty="0"/>
              <a:t> </a:t>
            </a:r>
            <a:r>
              <a:rPr lang="hu-HU" dirty="0" err="1"/>
              <a:t>or</a:t>
            </a:r>
            <a:r>
              <a:rPr lang="hu-HU" dirty="0"/>
              <a:t> </a:t>
            </a:r>
            <a:r>
              <a:rPr lang="hu-HU" dirty="0" err="1"/>
              <a:t>optional</a:t>
            </a:r>
            <a:r>
              <a:rPr lang="hu-HU" dirty="0"/>
              <a:t> – no </a:t>
            </a:r>
            <a:r>
              <a:rPr lang="hu-HU" dirty="0" err="1"/>
              <a:t>standardized</a:t>
            </a:r>
            <a:r>
              <a:rPr lang="hu-HU" dirty="0"/>
              <a:t> </a:t>
            </a:r>
            <a:r>
              <a:rPr lang="hu-HU" dirty="0" err="1"/>
              <a:t>way</a:t>
            </a:r>
            <a:r>
              <a:rPr lang="hu-HU" dirty="0"/>
              <a:t> </a:t>
            </a:r>
            <a:r>
              <a:rPr lang="hu-HU" dirty="0" err="1"/>
              <a:t>to</a:t>
            </a:r>
            <a:r>
              <a:rPr lang="hu-HU" dirty="0"/>
              <a:t> </a:t>
            </a:r>
            <a:r>
              <a:rPr lang="hu-HU" dirty="0" err="1"/>
              <a:t>express</a:t>
            </a:r>
            <a:r>
              <a:rPr lang="hu-HU" dirty="0"/>
              <a:t> </a:t>
            </a:r>
            <a:r>
              <a:rPr lang="hu-HU" dirty="0" err="1"/>
              <a:t>this</a:t>
            </a:r>
            <a:r>
              <a:rPr lang="hu-HU" dirty="0"/>
              <a:t> in </a:t>
            </a:r>
            <a:r>
              <a:rPr lang="hu-HU" dirty="0" err="1"/>
              <a:t>code</a:t>
            </a:r>
            <a:endParaRPr lang="hu-HU" dirty="0"/>
          </a:p>
          <a:p>
            <a:r>
              <a:rPr lang="hu-HU" dirty="0" err="1"/>
              <a:t>Any</a:t>
            </a:r>
            <a:r>
              <a:rPr lang="hu-HU" dirty="0"/>
              <a:t> </a:t>
            </a:r>
            <a:r>
              <a:rPr lang="hu-HU" dirty="0" err="1"/>
              <a:t>reference</a:t>
            </a:r>
            <a:r>
              <a:rPr lang="hu-HU" dirty="0"/>
              <a:t> </a:t>
            </a:r>
            <a:r>
              <a:rPr lang="hu-HU" dirty="0" err="1"/>
              <a:t>type</a:t>
            </a:r>
            <a:r>
              <a:rPr lang="hu-HU" dirty="0"/>
              <a:t> </a:t>
            </a:r>
            <a:r>
              <a:rPr lang="hu-HU" dirty="0" err="1"/>
              <a:t>can</a:t>
            </a:r>
            <a:r>
              <a:rPr lang="hu-HU" dirty="0"/>
              <a:t> </a:t>
            </a:r>
            <a:r>
              <a:rPr lang="hu-HU" dirty="0" err="1"/>
              <a:t>technically</a:t>
            </a:r>
            <a:r>
              <a:rPr lang="hu-HU" dirty="0"/>
              <a:t> be null, </a:t>
            </a:r>
            <a:r>
              <a:rPr lang="hu-HU" dirty="0" err="1"/>
              <a:t>even</a:t>
            </a:r>
            <a:r>
              <a:rPr lang="hu-HU" dirty="0"/>
              <a:t> </a:t>
            </a:r>
            <a:r>
              <a:rPr lang="hu-HU" dirty="0" err="1"/>
              <a:t>required</a:t>
            </a:r>
            <a:r>
              <a:rPr lang="hu-HU" dirty="0"/>
              <a:t> </a:t>
            </a:r>
            <a:r>
              <a:rPr lang="hu-HU" dirty="0" err="1"/>
              <a:t>data</a:t>
            </a:r>
            <a:endParaRPr lang="hu-HU" dirty="0"/>
          </a:p>
          <a:p>
            <a:r>
              <a:rPr lang="hu-HU" dirty="0" err="1"/>
              <a:t>Some</a:t>
            </a:r>
            <a:r>
              <a:rPr lang="hu-HU" dirty="0"/>
              <a:t> </a:t>
            </a:r>
            <a:r>
              <a:rPr lang="hu-HU" dirty="0" err="1"/>
              <a:t>tools</a:t>
            </a:r>
            <a:r>
              <a:rPr lang="hu-HU" dirty="0"/>
              <a:t> </a:t>
            </a:r>
            <a:r>
              <a:rPr lang="hu-HU" dirty="0" err="1"/>
              <a:t>are</a:t>
            </a:r>
            <a:r>
              <a:rPr lang="hu-HU" dirty="0"/>
              <a:t> </a:t>
            </a:r>
            <a:r>
              <a:rPr lang="hu-HU" dirty="0" err="1"/>
              <a:t>available</a:t>
            </a:r>
            <a:r>
              <a:rPr lang="hu-HU" dirty="0"/>
              <a:t> </a:t>
            </a:r>
            <a:r>
              <a:rPr lang="hu-HU" dirty="0" err="1"/>
              <a:t>that</a:t>
            </a:r>
            <a:r>
              <a:rPr lang="hu-HU" dirty="0"/>
              <a:t> </a:t>
            </a:r>
            <a:r>
              <a:rPr lang="hu-HU" dirty="0" err="1"/>
              <a:t>helps</a:t>
            </a:r>
            <a:r>
              <a:rPr lang="hu-HU" dirty="0"/>
              <a:t> in </a:t>
            </a:r>
            <a:r>
              <a:rPr lang="hu-HU" dirty="0" err="1"/>
              <a:t>code</a:t>
            </a:r>
            <a:r>
              <a:rPr lang="hu-HU" dirty="0"/>
              <a:t>/API </a:t>
            </a:r>
            <a:r>
              <a:rPr lang="hu-HU" dirty="0" err="1"/>
              <a:t>annotation</a:t>
            </a:r>
            <a:r>
              <a:rPr lang="hu-HU" dirty="0"/>
              <a:t>, </a:t>
            </a:r>
            <a:r>
              <a:rPr lang="hu-HU" dirty="0" err="1"/>
              <a:t>but</a:t>
            </a:r>
            <a:r>
              <a:rPr lang="hu-HU" dirty="0"/>
              <a:t> </a:t>
            </a:r>
            <a:r>
              <a:rPr lang="hu-HU" dirty="0" err="1"/>
              <a:t>they</a:t>
            </a:r>
            <a:r>
              <a:rPr lang="hu-HU" dirty="0"/>
              <a:t> </a:t>
            </a:r>
            <a:r>
              <a:rPr lang="hu-HU" dirty="0" err="1"/>
              <a:t>are</a:t>
            </a:r>
            <a:r>
              <a:rPr lang="hu-HU" dirty="0"/>
              <a:t> </a:t>
            </a:r>
            <a:r>
              <a:rPr lang="hu-HU" dirty="0" err="1"/>
              <a:t>optional</a:t>
            </a:r>
            <a:r>
              <a:rPr lang="hu-HU" dirty="0"/>
              <a:t> </a:t>
            </a:r>
            <a:r>
              <a:rPr lang="hu-HU" dirty="0" err="1"/>
              <a:t>to</a:t>
            </a:r>
            <a:r>
              <a:rPr lang="hu-HU" dirty="0"/>
              <a:t> </a:t>
            </a:r>
            <a:r>
              <a:rPr lang="hu-HU" dirty="0" err="1"/>
              <a:t>use</a:t>
            </a:r>
            <a:endParaRPr lang="hu-HU" dirty="0"/>
          </a:p>
        </p:txBody>
      </p:sp>
    </p:spTree>
    <p:extLst>
      <p:ext uri="{BB962C8B-B14F-4D97-AF65-F5344CB8AC3E}">
        <p14:creationId xmlns:p14="http://schemas.microsoft.com/office/powerpoint/2010/main" val="383692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FB6E-9142-7DA8-BA6E-9D3A8C0E4F41}"/>
              </a:ext>
            </a:extLst>
          </p:cNvPr>
          <p:cNvSpPr>
            <a:spLocks noGrp="1"/>
          </p:cNvSpPr>
          <p:nvPr>
            <p:ph type="title"/>
          </p:nvPr>
        </p:nvSpPr>
        <p:spPr/>
        <p:txBody>
          <a:bodyPr/>
          <a:lstStyle/>
          <a:p>
            <a:r>
              <a:rPr lang="hu-HU" dirty="0" err="1"/>
              <a:t>Dealing</a:t>
            </a:r>
            <a:r>
              <a:rPr lang="hu-HU" dirty="0"/>
              <a:t> </a:t>
            </a:r>
            <a:r>
              <a:rPr lang="hu-HU" dirty="0" err="1"/>
              <a:t>with</a:t>
            </a:r>
            <a:r>
              <a:rPr lang="hu-HU" dirty="0"/>
              <a:t> </a:t>
            </a:r>
            <a:r>
              <a:rPr lang="hu-HU" dirty="0" err="1"/>
              <a:t>required</a:t>
            </a:r>
            <a:r>
              <a:rPr lang="hu-HU" dirty="0"/>
              <a:t> and </a:t>
            </a:r>
            <a:r>
              <a:rPr lang="hu-HU" dirty="0" err="1"/>
              <a:t>optional</a:t>
            </a:r>
            <a:r>
              <a:rPr lang="hu-HU" dirty="0"/>
              <a:t> </a:t>
            </a:r>
            <a:r>
              <a:rPr lang="hu-HU" dirty="0" err="1"/>
              <a:t>data</a:t>
            </a:r>
            <a:endParaRPr lang="en-US" dirty="0"/>
          </a:p>
        </p:txBody>
      </p:sp>
      <p:sp>
        <p:nvSpPr>
          <p:cNvPr id="3" name="Content Placeholder 2">
            <a:extLst>
              <a:ext uri="{FF2B5EF4-FFF2-40B4-BE49-F238E27FC236}">
                <a16:creationId xmlns:a16="http://schemas.microsoft.com/office/drawing/2014/main" id="{90E55D36-EDC0-FD7E-858A-61FB8E3E6A7C}"/>
              </a:ext>
            </a:extLst>
          </p:cNvPr>
          <p:cNvSpPr>
            <a:spLocks noGrp="1"/>
          </p:cNvSpPr>
          <p:nvPr>
            <p:ph idx="1"/>
          </p:nvPr>
        </p:nvSpPr>
        <p:spPr/>
        <p:txBody>
          <a:bodyPr>
            <a:normAutofit fontScale="70000" lnSpcReduction="20000"/>
          </a:bodyPr>
          <a:lstStyle/>
          <a:p>
            <a:pPr marL="0" indent="0">
              <a:buNone/>
            </a:pPr>
            <a:r>
              <a:rPr lang="hu-HU" dirty="0" err="1"/>
              <a:t>Different</a:t>
            </a:r>
            <a:r>
              <a:rPr lang="hu-HU" dirty="0"/>
              <a:t> </a:t>
            </a:r>
            <a:r>
              <a:rPr lang="hu-HU" dirty="0" err="1"/>
              <a:t>application</a:t>
            </a:r>
            <a:r>
              <a:rPr lang="hu-HU" dirty="0"/>
              <a:t> </a:t>
            </a:r>
            <a:r>
              <a:rPr lang="hu-HU" dirty="0" err="1"/>
              <a:t>layers</a:t>
            </a:r>
            <a:r>
              <a:rPr lang="hu-HU" dirty="0"/>
              <a:t> </a:t>
            </a:r>
            <a:r>
              <a:rPr lang="hu-HU" dirty="0" err="1"/>
              <a:t>require</a:t>
            </a:r>
            <a:r>
              <a:rPr lang="hu-HU" dirty="0"/>
              <a:t> </a:t>
            </a:r>
            <a:r>
              <a:rPr lang="hu-HU" dirty="0" err="1"/>
              <a:t>different</a:t>
            </a:r>
            <a:r>
              <a:rPr lang="hu-HU" dirty="0"/>
              <a:t> </a:t>
            </a:r>
            <a:r>
              <a:rPr lang="hu-HU" dirty="0" err="1"/>
              <a:t>ways</a:t>
            </a:r>
            <a:r>
              <a:rPr lang="hu-HU" dirty="0"/>
              <a:t> of </a:t>
            </a:r>
            <a:r>
              <a:rPr lang="hu-HU" dirty="0" err="1"/>
              <a:t>checking</a:t>
            </a:r>
            <a:r>
              <a:rPr lang="hu-HU" dirty="0"/>
              <a:t> and </a:t>
            </a:r>
            <a:r>
              <a:rPr lang="hu-HU" dirty="0" err="1"/>
              <a:t>enforcing</a:t>
            </a:r>
            <a:r>
              <a:rPr lang="hu-HU" dirty="0"/>
              <a:t> </a:t>
            </a:r>
            <a:r>
              <a:rPr lang="hu-HU" dirty="0" err="1"/>
              <a:t>the</a:t>
            </a:r>
            <a:r>
              <a:rPr lang="hu-HU" dirty="0"/>
              <a:t> </a:t>
            </a:r>
            <a:r>
              <a:rPr lang="hu-HU" dirty="0" err="1"/>
              <a:t>proper</a:t>
            </a:r>
            <a:r>
              <a:rPr lang="hu-HU" dirty="0"/>
              <a:t> </a:t>
            </a:r>
            <a:r>
              <a:rPr lang="hu-HU" dirty="0" err="1"/>
              <a:t>presence</a:t>
            </a:r>
            <a:r>
              <a:rPr lang="hu-HU" dirty="0"/>
              <a:t> of </a:t>
            </a:r>
            <a:r>
              <a:rPr lang="hu-HU" dirty="0" err="1"/>
              <a:t>required</a:t>
            </a:r>
            <a:r>
              <a:rPr lang="hu-HU" dirty="0"/>
              <a:t> </a:t>
            </a:r>
            <a:r>
              <a:rPr lang="hu-HU" dirty="0" err="1"/>
              <a:t>data</a:t>
            </a:r>
            <a:r>
              <a:rPr lang="hu-HU" dirty="0"/>
              <a:t>:</a:t>
            </a:r>
          </a:p>
          <a:p>
            <a:r>
              <a:rPr lang="hu-HU" dirty="0"/>
              <a:t>Business </a:t>
            </a:r>
            <a:r>
              <a:rPr lang="hu-HU" dirty="0" err="1"/>
              <a:t>logic</a:t>
            </a:r>
            <a:endParaRPr lang="hu-HU" dirty="0"/>
          </a:p>
          <a:p>
            <a:pPr lvl="1"/>
            <a:r>
              <a:rPr lang="hu-HU" dirty="0" err="1"/>
              <a:t>Use</a:t>
            </a:r>
            <a:r>
              <a:rPr lang="hu-HU" dirty="0"/>
              <a:t> </a:t>
            </a:r>
            <a:r>
              <a:rPr lang="hu-HU" dirty="0" err="1"/>
              <a:t>strong</a:t>
            </a:r>
            <a:r>
              <a:rPr lang="hu-HU" dirty="0"/>
              <a:t> </a:t>
            </a:r>
            <a:r>
              <a:rPr lang="hu-HU" dirty="0" err="1"/>
              <a:t>enforcement</a:t>
            </a:r>
            <a:r>
              <a:rPr lang="hu-HU" dirty="0"/>
              <a:t> of </a:t>
            </a:r>
            <a:r>
              <a:rPr lang="hu-HU" dirty="0" err="1"/>
              <a:t>required</a:t>
            </a:r>
            <a:r>
              <a:rPr lang="hu-HU" dirty="0"/>
              <a:t> </a:t>
            </a:r>
            <a:r>
              <a:rPr lang="hu-HU" dirty="0" err="1"/>
              <a:t>data</a:t>
            </a:r>
            <a:r>
              <a:rPr lang="hu-HU" dirty="0"/>
              <a:t> in </a:t>
            </a:r>
            <a:r>
              <a:rPr lang="hu-HU" dirty="0" err="1"/>
              <a:t>code</a:t>
            </a:r>
            <a:r>
              <a:rPr lang="hu-HU" dirty="0"/>
              <a:t> </a:t>
            </a:r>
            <a:r>
              <a:rPr lang="hu-HU" dirty="0" err="1"/>
              <a:t>with</a:t>
            </a:r>
            <a:r>
              <a:rPr lang="hu-HU" dirty="0"/>
              <a:t> </a:t>
            </a:r>
            <a:r>
              <a:rPr lang="hu-HU" dirty="0" err="1"/>
              <a:t>constructors</a:t>
            </a:r>
            <a:r>
              <a:rPr lang="hu-HU" dirty="0"/>
              <a:t> and </a:t>
            </a:r>
            <a:r>
              <a:rPr lang="hu-HU" dirty="0" err="1"/>
              <a:t>methods</a:t>
            </a:r>
            <a:r>
              <a:rPr lang="hu-HU" dirty="0"/>
              <a:t> </a:t>
            </a:r>
            <a:r>
              <a:rPr lang="hu-HU" dirty="0" err="1"/>
              <a:t>that</a:t>
            </a:r>
            <a:r>
              <a:rPr lang="hu-HU" dirty="0"/>
              <a:t> </a:t>
            </a:r>
            <a:r>
              <a:rPr lang="hu-HU" dirty="0" err="1"/>
              <a:t>ensure</a:t>
            </a:r>
            <a:r>
              <a:rPr lang="hu-HU" dirty="0"/>
              <a:t> an </a:t>
            </a:r>
            <a:r>
              <a:rPr lang="hu-HU" dirty="0" err="1"/>
              <a:t>always</a:t>
            </a:r>
            <a:r>
              <a:rPr lang="hu-HU" dirty="0"/>
              <a:t> </a:t>
            </a:r>
            <a:r>
              <a:rPr lang="hu-HU" dirty="0" err="1"/>
              <a:t>valid</a:t>
            </a:r>
            <a:r>
              <a:rPr lang="hu-HU" dirty="0"/>
              <a:t> </a:t>
            </a:r>
            <a:r>
              <a:rPr lang="hu-HU" dirty="0" err="1"/>
              <a:t>state</a:t>
            </a:r>
            <a:r>
              <a:rPr lang="hu-HU" dirty="0"/>
              <a:t> and </a:t>
            </a:r>
            <a:r>
              <a:rPr lang="hu-HU" dirty="0" err="1"/>
              <a:t>proper</a:t>
            </a:r>
            <a:r>
              <a:rPr lang="hu-HU" dirty="0"/>
              <a:t> </a:t>
            </a:r>
            <a:r>
              <a:rPr lang="hu-HU" dirty="0" err="1"/>
              <a:t>object</a:t>
            </a:r>
            <a:r>
              <a:rPr lang="hu-HU" dirty="0"/>
              <a:t> </a:t>
            </a:r>
            <a:r>
              <a:rPr lang="hu-HU" dirty="0" err="1"/>
              <a:t>integrity</a:t>
            </a:r>
            <a:r>
              <a:rPr lang="hu-HU" dirty="0"/>
              <a:t>.</a:t>
            </a:r>
          </a:p>
          <a:p>
            <a:pPr lvl="1"/>
            <a:r>
              <a:rPr lang="hu-HU" dirty="0" err="1"/>
              <a:t>Omitting</a:t>
            </a:r>
            <a:r>
              <a:rPr lang="hu-HU" dirty="0"/>
              <a:t> </a:t>
            </a:r>
            <a:r>
              <a:rPr lang="hu-HU" dirty="0" err="1"/>
              <a:t>required</a:t>
            </a:r>
            <a:r>
              <a:rPr lang="hu-HU" dirty="0"/>
              <a:t> </a:t>
            </a:r>
            <a:r>
              <a:rPr lang="hu-HU" dirty="0" err="1"/>
              <a:t>data</a:t>
            </a:r>
            <a:r>
              <a:rPr lang="hu-HU" dirty="0"/>
              <a:t> </a:t>
            </a:r>
            <a:r>
              <a:rPr lang="hu-HU" dirty="0" err="1"/>
              <a:t>should</a:t>
            </a:r>
            <a:r>
              <a:rPr lang="hu-HU" dirty="0"/>
              <a:t> </a:t>
            </a:r>
            <a:r>
              <a:rPr lang="hu-HU" dirty="0" err="1"/>
              <a:t>produce</a:t>
            </a:r>
            <a:r>
              <a:rPr lang="hu-HU" dirty="0"/>
              <a:t> </a:t>
            </a:r>
            <a:r>
              <a:rPr lang="hu-HU" dirty="0" err="1"/>
              <a:t>compiler</a:t>
            </a:r>
            <a:r>
              <a:rPr lang="hu-HU" dirty="0"/>
              <a:t> </a:t>
            </a:r>
            <a:r>
              <a:rPr lang="hu-HU" dirty="0" err="1"/>
              <a:t>errors</a:t>
            </a:r>
            <a:r>
              <a:rPr lang="hu-HU" dirty="0"/>
              <a:t> </a:t>
            </a:r>
            <a:r>
              <a:rPr lang="hu-HU" dirty="0" err="1"/>
              <a:t>or</a:t>
            </a:r>
            <a:r>
              <a:rPr lang="hu-HU" dirty="0"/>
              <a:t> </a:t>
            </a:r>
            <a:r>
              <a:rPr lang="hu-HU" dirty="0" err="1"/>
              <a:t>at</a:t>
            </a:r>
            <a:r>
              <a:rPr lang="hu-HU" dirty="0"/>
              <a:t> </a:t>
            </a:r>
            <a:r>
              <a:rPr lang="hu-HU" dirty="0" err="1"/>
              <a:t>least</a:t>
            </a:r>
            <a:r>
              <a:rPr lang="hu-HU" dirty="0"/>
              <a:t> </a:t>
            </a:r>
            <a:r>
              <a:rPr lang="hu-HU" dirty="0" err="1"/>
              <a:t>runtime</a:t>
            </a:r>
            <a:r>
              <a:rPr lang="hu-HU" dirty="0"/>
              <a:t> </a:t>
            </a:r>
            <a:r>
              <a:rPr lang="hu-HU" dirty="0" err="1"/>
              <a:t>exceptions</a:t>
            </a:r>
            <a:r>
              <a:rPr lang="hu-HU" dirty="0"/>
              <a:t>.</a:t>
            </a:r>
          </a:p>
          <a:p>
            <a:r>
              <a:rPr lang="hu-HU" dirty="0" err="1"/>
              <a:t>Presentation</a:t>
            </a:r>
            <a:r>
              <a:rPr lang="hu-HU" dirty="0"/>
              <a:t> </a:t>
            </a:r>
            <a:r>
              <a:rPr lang="hu-HU" dirty="0" err="1"/>
              <a:t>layer</a:t>
            </a:r>
            <a:endParaRPr lang="hu-HU" dirty="0"/>
          </a:p>
          <a:p>
            <a:pPr lvl="1"/>
            <a:r>
              <a:rPr lang="hu-HU" dirty="0" err="1"/>
              <a:t>Use</a:t>
            </a:r>
            <a:r>
              <a:rPr lang="hu-HU" dirty="0"/>
              <a:t> </a:t>
            </a:r>
            <a:r>
              <a:rPr lang="hu-HU" dirty="0" err="1"/>
              <a:t>weak</a:t>
            </a:r>
            <a:r>
              <a:rPr lang="hu-HU" dirty="0"/>
              <a:t> </a:t>
            </a:r>
            <a:r>
              <a:rPr lang="hu-HU" dirty="0" err="1"/>
              <a:t>or</a:t>
            </a:r>
            <a:r>
              <a:rPr lang="hu-HU" dirty="0"/>
              <a:t> no </a:t>
            </a:r>
            <a:r>
              <a:rPr lang="hu-HU" dirty="0" err="1"/>
              <a:t>enforcement</a:t>
            </a:r>
            <a:r>
              <a:rPr lang="hu-HU" dirty="0"/>
              <a:t>. </a:t>
            </a:r>
            <a:r>
              <a:rPr lang="hu-HU" dirty="0" err="1"/>
              <a:t>Allow</a:t>
            </a:r>
            <a:r>
              <a:rPr lang="hu-HU" dirty="0"/>
              <a:t> </a:t>
            </a:r>
            <a:r>
              <a:rPr lang="hu-HU" dirty="0" err="1"/>
              <a:t>invalid</a:t>
            </a:r>
            <a:r>
              <a:rPr lang="hu-HU" dirty="0"/>
              <a:t> </a:t>
            </a:r>
            <a:r>
              <a:rPr lang="hu-HU" dirty="0" err="1"/>
              <a:t>state</a:t>
            </a:r>
            <a:r>
              <a:rPr lang="hu-HU" dirty="0"/>
              <a:t>, </a:t>
            </a:r>
            <a:r>
              <a:rPr lang="hu-HU" dirty="0" err="1"/>
              <a:t>but</a:t>
            </a:r>
            <a:r>
              <a:rPr lang="hu-HU" dirty="0"/>
              <a:t> </a:t>
            </a:r>
            <a:r>
              <a:rPr lang="hu-HU" dirty="0" err="1"/>
              <a:t>validate</a:t>
            </a:r>
            <a:r>
              <a:rPr lang="hu-HU" dirty="0"/>
              <a:t> </a:t>
            </a:r>
            <a:r>
              <a:rPr lang="hu-HU" dirty="0" err="1"/>
              <a:t>user</a:t>
            </a:r>
            <a:r>
              <a:rPr lang="hu-HU" dirty="0"/>
              <a:t> input </a:t>
            </a:r>
            <a:r>
              <a:rPr lang="hu-HU" dirty="0" err="1"/>
              <a:t>before</a:t>
            </a:r>
            <a:r>
              <a:rPr lang="hu-HU" dirty="0"/>
              <a:t> </a:t>
            </a:r>
            <a:r>
              <a:rPr lang="hu-HU" dirty="0" err="1"/>
              <a:t>sending</a:t>
            </a:r>
            <a:r>
              <a:rPr lang="hu-HU" dirty="0"/>
              <a:t> </a:t>
            </a:r>
            <a:r>
              <a:rPr lang="hu-HU" dirty="0" err="1"/>
              <a:t>to</a:t>
            </a:r>
            <a:r>
              <a:rPr lang="hu-HU" dirty="0"/>
              <a:t> business </a:t>
            </a:r>
            <a:r>
              <a:rPr lang="hu-HU" dirty="0" err="1"/>
              <a:t>logic</a:t>
            </a:r>
            <a:r>
              <a:rPr lang="hu-HU" dirty="0"/>
              <a:t> </a:t>
            </a:r>
            <a:r>
              <a:rPr lang="hu-HU" dirty="0" err="1"/>
              <a:t>layer</a:t>
            </a:r>
            <a:r>
              <a:rPr lang="hu-HU" dirty="0"/>
              <a:t>. </a:t>
            </a:r>
            <a:r>
              <a:rPr lang="hu-HU" dirty="0" err="1"/>
              <a:t>Provide</a:t>
            </a:r>
            <a:r>
              <a:rPr lang="hu-HU" dirty="0"/>
              <a:t> </a:t>
            </a:r>
            <a:r>
              <a:rPr lang="hu-HU" dirty="0" err="1"/>
              <a:t>clear</a:t>
            </a:r>
            <a:r>
              <a:rPr lang="hu-HU" dirty="0"/>
              <a:t> </a:t>
            </a:r>
            <a:r>
              <a:rPr lang="hu-HU" dirty="0" err="1"/>
              <a:t>error</a:t>
            </a:r>
            <a:r>
              <a:rPr lang="hu-HU" dirty="0"/>
              <a:t> </a:t>
            </a:r>
            <a:r>
              <a:rPr lang="hu-HU" dirty="0" err="1"/>
              <a:t>messages</a:t>
            </a:r>
            <a:r>
              <a:rPr lang="hu-HU" dirty="0"/>
              <a:t> </a:t>
            </a:r>
            <a:r>
              <a:rPr lang="hu-HU" dirty="0" err="1"/>
              <a:t>to</a:t>
            </a:r>
            <a:r>
              <a:rPr lang="hu-HU" dirty="0"/>
              <a:t> </a:t>
            </a:r>
            <a:r>
              <a:rPr lang="hu-HU" dirty="0" err="1"/>
              <a:t>the</a:t>
            </a:r>
            <a:r>
              <a:rPr lang="hu-HU" dirty="0"/>
              <a:t> </a:t>
            </a:r>
            <a:r>
              <a:rPr lang="hu-HU" dirty="0" err="1"/>
              <a:t>user</a:t>
            </a:r>
            <a:r>
              <a:rPr lang="hu-HU" dirty="0"/>
              <a:t>.</a:t>
            </a:r>
          </a:p>
          <a:p>
            <a:pPr lvl="1"/>
            <a:r>
              <a:rPr lang="hu-HU" dirty="0" err="1"/>
              <a:t>Some</a:t>
            </a:r>
            <a:r>
              <a:rPr lang="hu-HU" dirty="0"/>
              <a:t> </a:t>
            </a:r>
            <a:r>
              <a:rPr lang="hu-HU" dirty="0" err="1"/>
              <a:t>presentation</a:t>
            </a:r>
            <a:r>
              <a:rPr lang="hu-HU" dirty="0"/>
              <a:t> and </a:t>
            </a:r>
            <a:r>
              <a:rPr lang="hu-HU" dirty="0" err="1"/>
              <a:t>serialization</a:t>
            </a:r>
            <a:r>
              <a:rPr lang="hu-HU" dirty="0"/>
              <a:t> </a:t>
            </a:r>
            <a:r>
              <a:rPr lang="hu-HU" dirty="0" err="1"/>
              <a:t>frameworks</a:t>
            </a:r>
            <a:r>
              <a:rPr lang="hu-HU" dirty="0"/>
              <a:t> </a:t>
            </a:r>
            <a:r>
              <a:rPr lang="hu-HU" dirty="0" err="1"/>
              <a:t>may</a:t>
            </a:r>
            <a:r>
              <a:rPr lang="hu-HU" dirty="0"/>
              <a:t> </a:t>
            </a:r>
            <a:r>
              <a:rPr lang="hu-HU" dirty="0" err="1"/>
              <a:t>use</a:t>
            </a:r>
            <a:r>
              <a:rPr lang="hu-HU" dirty="0"/>
              <a:t> </a:t>
            </a:r>
            <a:r>
              <a:rPr lang="hu-HU" dirty="0" err="1"/>
              <a:t>constrained</a:t>
            </a:r>
            <a:r>
              <a:rPr lang="hu-HU" dirty="0"/>
              <a:t> </a:t>
            </a:r>
            <a:r>
              <a:rPr lang="hu-HU" dirty="0" err="1"/>
              <a:t>constructor</a:t>
            </a:r>
            <a:r>
              <a:rPr lang="hu-HU" dirty="0"/>
              <a:t> </a:t>
            </a:r>
            <a:r>
              <a:rPr lang="hu-HU" dirty="0" err="1"/>
              <a:t>antipattern</a:t>
            </a:r>
            <a:r>
              <a:rPr lang="hu-HU" dirty="0"/>
              <a:t> </a:t>
            </a:r>
            <a:r>
              <a:rPr lang="hu-HU" dirty="0" err="1"/>
              <a:t>or</a:t>
            </a:r>
            <a:r>
              <a:rPr lang="hu-HU" dirty="0"/>
              <a:t> </a:t>
            </a:r>
            <a:r>
              <a:rPr lang="hu-HU" dirty="0" err="1"/>
              <a:t>reflection</a:t>
            </a:r>
            <a:r>
              <a:rPr lang="hu-HU" dirty="0"/>
              <a:t> </a:t>
            </a:r>
            <a:r>
              <a:rPr lang="hu-HU" dirty="0" err="1"/>
              <a:t>to</a:t>
            </a:r>
            <a:r>
              <a:rPr lang="hu-HU" dirty="0"/>
              <a:t> </a:t>
            </a:r>
            <a:r>
              <a:rPr lang="hu-HU" dirty="0" err="1"/>
              <a:t>create</a:t>
            </a:r>
            <a:r>
              <a:rPr lang="hu-HU" dirty="0"/>
              <a:t> </a:t>
            </a:r>
            <a:r>
              <a:rPr lang="hu-HU" dirty="0" err="1"/>
              <a:t>presentation</a:t>
            </a:r>
            <a:r>
              <a:rPr lang="hu-HU" dirty="0"/>
              <a:t> </a:t>
            </a:r>
            <a:r>
              <a:rPr lang="hu-HU" dirty="0" err="1"/>
              <a:t>layer</a:t>
            </a:r>
            <a:r>
              <a:rPr lang="hu-HU" dirty="0"/>
              <a:t> </a:t>
            </a:r>
            <a:r>
              <a:rPr lang="hu-HU" dirty="0" err="1"/>
              <a:t>objects</a:t>
            </a:r>
            <a:r>
              <a:rPr lang="hu-HU" dirty="0"/>
              <a:t>.</a:t>
            </a:r>
          </a:p>
          <a:p>
            <a:r>
              <a:rPr lang="hu-HU" dirty="0" err="1"/>
              <a:t>Persistence</a:t>
            </a:r>
            <a:r>
              <a:rPr lang="hu-HU" dirty="0"/>
              <a:t> </a:t>
            </a:r>
            <a:r>
              <a:rPr lang="hu-HU" dirty="0" err="1"/>
              <a:t>layer</a:t>
            </a:r>
            <a:endParaRPr lang="hu-HU" dirty="0"/>
          </a:p>
          <a:p>
            <a:pPr lvl="1"/>
            <a:r>
              <a:rPr lang="hu-HU" dirty="0"/>
              <a:t>RDBMS: </a:t>
            </a:r>
            <a:r>
              <a:rPr lang="hu-HU" dirty="0" err="1"/>
              <a:t>Use</a:t>
            </a:r>
            <a:r>
              <a:rPr lang="hu-HU" dirty="0"/>
              <a:t> </a:t>
            </a:r>
            <a:r>
              <a:rPr lang="hu-HU" dirty="0" err="1"/>
              <a:t>strong</a:t>
            </a:r>
            <a:r>
              <a:rPr lang="hu-HU" dirty="0"/>
              <a:t> </a:t>
            </a:r>
            <a:r>
              <a:rPr lang="hu-HU" dirty="0" err="1"/>
              <a:t>enforcement</a:t>
            </a:r>
            <a:r>
              <a:rPr lang="hu-HU" dirty="0"/>
              <a:t> </a:t>
            </a:r>
            <a:r>
              <a:rPr lang="hu-HU" dirty="0" err="1"/>
              <a:t>at</a:t>
            </a:r>
            <a:r>
              <a:rPr lang="hu-HU" dirty="0"/>
              <a:t> </a:t>
            </a:r>
            <a:r>
              <a:rPr lang="hu-HU" dirty="0" err="1"/>
              <a:t>schema</a:t>
            </a:r>
            <a:r>
              <a:rPr lang="hu-HU" dirty="0"/>
              <a:t> </a:t>
            </a:r>
            <a:r>
              <a:rPr lang="hu-HU" dirty="0" err="1"/>
              <a:t>level</a:t>
            </a:r>
            <a:r>
              <a:rPr lang="hu-HU" dirty="0"/>
              <a:t> in </a:t>
            </a:r>
            <a:r>
              <a:rPr lang="hu-HU" dirty="0" err="1"/>
              <a:t>the</a:t>
            </a:r>
            <a:r>
              <a:rPr lang="hu-HU" dirty="0"/>
              <a:t> RDMBS. In </a:t>
            </a:r>
            <a:r>
              <a:rPr lang="hu-HU" dirty="0" err="1"/>
              <a:t>case</a:t>
            </a:r>
            <a:r>
              <a:rPr lang="hu-HU" dirty="0"/>
              <a:t> of ORM, </a:t>
            </a:r>
            <a:r>
              <a:rPr lang="hu-HU" dirty="0" err="1"/>
              <a:t>use</a:t>
            </a:r>
            <a:r>
              <a:rPr lang="hu-HU" dirty="0"/>
              <a:t> </a:t>
            </a:r>
            <a:r>
              <a:rPr lang="hu-HU" dirty="0" err="1"/>
              <a:t>proper</a:t>
            </a:r>
            <a:r>
              <a:rPr lang="hu-HU" dirty="0"/>
              <a:t> </a:t>
            </a:r>
            <a:r>
              <a:rPr lang="hu-HU" dirty="0" err="1"/>
              <a:t>configuration</a:t>
            </a:r>
            <a:r>
              <a:rPr lang="hu-HU" dirty="0"/>
              <a:t> of </a:t>
            </a:r>
            <a:r>
              <a:rPr lang="hu-HU" dirty="0" err="1"/>
              <a:t>the</a:t>
            </a:r>
            <a:r>
              <a:rPr lang="hu-HU" dirty="0"/>
              <a:t> </a:t>
            </a:r>
            <a:r>
              <a:rPr lang="hu-HU" dirty="0" err="1"/>
              <a:t>schema</a:t>
            </a:r>
            <a:r>
              <a:rPr lang="hu-HU" dirty="0"/>
              <a:t> </a:t>
            </a:r>
            <a:r>
              <a:rPr lang="hu-HU" dirty="0" err="1"/>
              <a:t>representation</a:t>
            </a:r>
            <a:r>
              <a:rPr lang="hu-HU" dirty="0"/>
              <a:t>.</a:t>
            </a:r>
          </a:p>
          <a:p>
            <a:pPr lvl="1"/>
            <a:r>
              <a:rPr lang="hu-HU" dirty="0" err="1"/>
              <a:t>NoSQL</a:t>
            </a:r>
            <a:r>
              <a:rPr lang="hu-HU" dirty="0"/>
              <a:t>: Data </a:t>
            </a:r>
            <a:r>
              <a:rPr lang="hu-HU" dirty="0" err="1"/>
              <a:t>validation</a:t>
            </a:r>
            <a:r>
              <a:rPr lang="hu-HU" dirty="0"/>
              <a:t> is </a:t>
            </a:r>
            <a:r>
              <a:rPr lang="hu-HU" dirty="0" err="1"/>
              <a:t>done</a:t>
            </a:r>
            <a:r>
              <a:rPr lang="hu-HU" dirty="0"/>
              <a:t> in </a:t>
            </a:r>
            <a:r>
              <a:rPr lang="hu-HU" dirty="0" err="1"/>
              <a:t>the</a:t>
            </a:r>
            <a:r>
              <a:rPr lang="hu-HU" dirty="0"/>
              <a:t> </a:t>
            </a:r>
            <a:r>
              <a:rPr lang="hu-HU" dirty="0" err="1"/>
              <a:t>application</a:t>
            </a:r>
            <a:r>
              <a:rPr lang="hu-HU" dirty="0"/>
              <a:t> in most </a:t>
            </a:r>
            <a:r>
              <a:rPr lang="hu-HU" dirty="0" err="1"/>
              <a:t>cases</a:t>
            </a:r>
            <a:r>
              <a:rPr lang="hu-HU" dirty="0"/>
              <a:t>.</a:t>
            </a:r>
          </a:p>
        </p:txBody>
      </p:sp>
    </p:spTree>
    <p:extLst>
      <p:ext uri="{BB962C8B-B14F-4D97-AF65-F5344CB8AC3E}">
        <p14:creationId xmlns:p14="http://schemas.microsoft.com/office/powerpoint/2010/main" val="219232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B1BA-D880-E1C6-D613-58A9E021355C}"/>
              </a:ext>
            </a:extLst>
          </p:cNvPr>
          <p:cNvSpPr>
            <a:spLocks noGrp="1"/>
          </p:cNvSpPr>
          <p:nvPr>
            <p:ph type="title"/>
          </p:nvPr>
        </p:nvSpPr>
        <p:spPr/>
        <p:txBody>
          <a:bodyPr/>
          <a:lstStyle/>
          <a:p>
            <a:r>
              <a:rPr lang="hu-HU" dirty="0" err="1"/>
              <a:t>Monads</a:t>
            </a:r>
            <a:endParaRPr lang="en-US" dirty="0"/>
          </a:p>
        </p:txBody>
      </p:sp>
      <p:sp>
        <p:nvSpPr>
          <p:cNvPr id="3" name="Content Placeholder 2">
            <a:extLst>
              <a:ext uri="{FF2B5EF4-FFF2-40B4-BE49-F238E27FC236}">
                <a16:creationId xmlns:a16="http://schemas.microsoft.com/office/drawing/2014/main" id="{C9EAEAB9-9470-16F9-6591-17788CB011E7}"/>
              </a:ext>
            </a:extLst>
          </p:cNvPr>
          <p:cNvSpPr>
            <a:spLocks noGrp="1"/>
          </p:cNvSpPr>
          <p:nvPr>
            <p:ph idx="1"/>
          </p:nvPr>
        </p:nvSpPr>
        <p:spPr/>
        <p:txBody>
          <a:bodyPr/>
          <a:lstStyle/>
          <a:p>
            <a:r>
              <a:rPr lang="hu-HU" dirty="0"/>
              <a:t>A </a:t>
            </a:r>
            <a:r>
              <a:rPr lang="hu-HU" dirty="0" err="1"/>
              <a:t>not</a:t>
            </a:r>
            <a:r>
              <a:rPr lang="hu-HU" dirty="0"/>
              <a:t> </a:t>
            </a:r>
            <a:r>
              <a:rPr lang="hu-HU" dirty="0" err="1"/>
              <a:t>so</a:t>
            </a:r>
            <a:r>
              <a:rPr lang="hu-HU" dirty="0"/>
              <a:t> </a:t>
            </a:r>
            <a:r>
              <a:rPr lang="hu-HU" dirty="0" err="1"/>
              <a:t>easy</a:t>
            </a:r>
            <a:r>
              <a:rPr lang="hu-HU" dirty="0"/>
              <a:t> </a:t>
            </a:r>
            <a:r>
              <a:rPr lang="hu-HU" dirty="0" err="1"/>
              <a:t>topic</a:t>
            </a:r>
            <a:r>
              <a:rPr lang="hu-HU" dirty="0"/>
              <a:t> in </a:t>
            </a:r>
            <a:r>
              <a:rPr lang="hu-HU" dirty="0" err="1"/>
              <a:t>category</a:t>
            </a:r>
            <a:r>
              <a:rPr lang="hu-HU" dirty="0"/>
              <a:t> </a:t>
            </a:r>
            <a:r>
              <a:rPr lang="hu-HU" dirty="0" err="1"/>
              <a:t>theory</a:t>
            </a:r>
            <a:endParaRPr lang="hu-HU" dirty="0"/>
          </a:p>
          <a:p>
            <a:r>
              <a:rPr lang="hu-HU" dirty="0" err="1"/>
              <a:t>Originates</a:t>
            </a:r>
            <a:r>
              <a:rPr lang="hu-HU" dirty="0"/>
              <a:t> </a:t>
            </a:r>
            <a:r>
              <a:rPr lang="hu-HU" dirty="0" err="1"/>
              <a:t>from</a:t>
            </a:r>
            <a:r>
              <a:rPr lang="hu-HU" dirty="0"/>
              <a:t> </a:t>
            </a:r>
            <a:r>
              <a:rPr lang="hu-HU" dirty="0" err="1"/>
              <a:t>functional</a:t>
            </a:r>
            <a:r>
              <a:rPr lang="hu-HU" dirty="0"/>
              <a:t> </a:t>
            </a:r>
            <a:r>
              <a:rPr lang="hu-HU" dirty="0" err="1"/>
              <a:t>programming</a:t>
            </a:r>
            <a:endParaRPr lang="hu-HU" dirty="0"/>
          </a:p>
          <a:p>
            <a:r>
              <a:rPr lang="hu-HU" dirty="0"/>
              <a:t>„</a:t>
            </a:r>
            <a:r>
              <a:rPr lang="hu-HU" dirty="0" err="1"/>
              <a:t>Wrapper</a:t>
            </a:r>
            <a:r>
              <a:rPr lang="hu-HU" dirty="0"/>
              <a:t> </a:t>
            </a:r>
            <a:r>
              <a:rPr lang="hu-HU" dirty="0" err="1"/>
              <a:t>around</a:t>
            </a:r>
            <a:r>
              <a:rPr lang="hu-HU" dirty="0"/>
              <a:t> </a:t>
            </a:r>
            <a:r>
              <a:rPr lang="hu-HU" dirty="0" err="1"/>
              <a:t>some</a:t>
            </a:r>
            <a:r>
              <a:rPr lang="hu-HU" dirty="0"/>
              <a:t> T </a:t>
            </a:r>
            <a:r>
              <a:rPr lang="hu-HU" dirty="0" err="1"/>
              <a:t>type</a:t>
            </a:r>
            <a:r>
              <a:rPr lang="hu-HU" dirty="0"/>
              <a:t>”</a:t>
            </a:r>
          </a:p>
          <a:p>
            <a:r>
              <a:rPr lang="hu-HU" dirty="0" err="1"/>
              <a:t>Chains</a:t>
            </a:r>
            <a:r>
              <a:rPr lang="hu-HU" dirty="0"/>
              <a:t> </a:t>
            </a:r>
            <a:r>
              <a:rPr lang="hu-HU" dirty="0" err="1"/>
              <a:t>multiple</a:t>
            </a:r>
            <a:r>
              <a:rPr lang="hu-HU" dirty="0"/>
              <a:t> </a:t>
            </a:r>
            <a:r>
              <a:rPr lang="hu-HU" dirty="0" err="1"/>
              <a:t>operations</a:t>
            </a:r>
            <a:r>
              <a:rPr lang="hu-HU" dirty="0"/>
              <a:t> </a:t>
            </a:r>
            <a:r>
              <a:rPr lang="hu-HU" dirty="0" err="1"/>
              <a:t>into</a:t>
            </a:r>
            <a:r>
              <a:rPr lang="hu-HU" dirty="0"/>
              <a:t> a </a:t>
            </a:r>
            <a:r>
              <a:rPr lang="hu-HU" dirty="0" err="1"/>
              <a:t>single</a:t>
            </a:r>
            <a:r>
              <a:rPr lang="hu-HU" dirty="0"/>
              <a:t> </a:t>
            </a:r>
            <a:r>
              <a:rPr lang="hu-HU" dirty="0" err="1"/>
              <a:t>instruction</a:t>
            </a:r>
            <a:endParaRPr lang="en-US" dirty="0"/>
          </a:p>
        </p:txBody>
      </p:sp>
    </p:spTree>
    <p:extLst>
      <p:ext uri="{BB962C8B-B14F-4D97-AF65-F5344CB8AC3E}">
        <p14:creationId xmlns:p14="http://schemas.microsoft.com/office/powerpoint/2010/main" val="101213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EF55-2CF0-2B4F-4C39-F52C9C0AA470}"/>
              </a:ext>
            </a:extLst>
          </p:cNvPr>
          <p:cNvSpPr>
            <a:spLocks noGrp="1"/>
          </p:cNvSpPr>
          <p:nvPr>
            <p:ph type="title"/>
          </p:nvPr>
        </p:nvSpPr>
        <p:spPr/>
        <p:txBody>
          <a:bodyPr/>
          <a:lstStyle/>
          <a:p>
            <a:r>
              <a:rPr lang="hu-HU" dirty="0" err="1"/>
              <a:t>Example</a:t>
            </a:r>
            <a:r>
              <a:rPr lang="hu-HU" dirty="0"/>
              <a:t> </a:t>
            </a:r>
            <a:r>
              <a:rPr lang="hu-HU" dirty="0" err="1"/>
              <a:t>with</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646E8420-9A46-F1AF-00B4-64F4C2B7EA3C}"/>
              </a:ext>
            </a:extLst>
          </p:cNvPr>
          <p:cNvSpPr>
            <a:spLocks noGrp="1"/>
          </p:cNvSpPr>
          <p:nvPr>
            <p:ph idx="1"/>
          </p:nvPr>
        </p:nvSpPr>
        <p:spPr>
          <a:xfrm>
            <a:off x="1066800" y="1905001"/>
            <a:ext cx="10058400" cy="402770"/>
          </a:xfrm>
        </p:spPr>
        <p:txBody>
          <a:bodyPr>
            <a:normAutofit lnSpcReduction="10000"/>
          </a:bodyPr>
          <a:lstStyle/>
          <a:p>
            <a:pPr marL="0" indent="0">
              <a:buNone/>
            </a:pPr>
            <a:r>
              <a:rPr lang="hu-HU" dirty="0" err="1"/>
              <a:t>Imagine</a:t>
            </a:r>
            <a:r>
              <a:rPr lang="hu-HU" dirty="0"/>
              <a:t> </a:t>
            </a:r>
            <a:r>
              <a:rPr lang="hu-HU" dirty="0" err="1"/>
              <a:t>these</a:t>
            </a:r>
            <a:r>
              <a:rPr lang="hu-HU" dirty="0"/>
              <a:t> </a:t>
            </a:r>
            <a:r>
              <a:rPr lang="hu-HU" dirty="0" err="1"/>
              <a:t>models</a:t>
            </a:r>
            <a:r>
              <a:rPr lang="hu-HU" dirty="0"/>
              <a:t>:</a:t>
            </a:r>
            <a:endParaRPr lang="en-US" dirty="0"/>
          </a:p>
        </p:txBody>
      </p:sp>
      <p:sp>
        <p:nvSpPr>
          <p:cNvPr id="4" name="Rectangle 3">
            <a:extLst>
              <a:ext uri="{FF2B5EF4-FFF2-40B4-BE49-F238E27FC236}">
                <a16:creationId xmlns:a16="http://schemas.microsoft.com/office/drawing/2014/main" id="{5C9E6AAB-C04A-6EAE-35A4-2E0709894984}"/>
              </a:ext>
            </a:extLst>
          </p:cNvPr>
          <p:cNvSpPr/>
          <p:nvPr/>
        </p:nvSpPr>
        <p:spPr>
          <a:xfrm>
            <a:off x="1166949" y="2481943"/>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4CD8738-3069-A5CD-53CD-2D50B76C8E27}"/>
              </a:ext>
            </a:extLst>
          </p:cNvPr>
          <p:cNvSpPr/>
          <p:nvPr/>
        </p:nvSpPr>
        <p:spPr>
          <a:xfrm>
            <a:off x="6248400" y="230777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94CEFF6-5371-C1BA-E803-0E43EA756278}"/>
              </a:ext>
            </a:extLst>
          </p:cNvPr>
          <p:cNvSpPr/>
          <p:nvPr/>
        </p:nvSpPr>
        <p:spPr>
          <a:xfrm>
            <a:off x="1166949" y="252766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0C46D22-0A28-BF48-810A-199ADDFBB009}"/>
              </a:ext>
            </a:extLst>
          </p:cNvPr>
          <p:cNvSpPr txBox="1"/>
          <p:nvPr/>
        </p:nvSpPr>
        <p:spPr>
          <a:xfrm>
            <a:off x="1166949" y="2527661"/>
            <a:ext cx="4929051" cy="2492990"/>
          </a:xfrm>
          <a:prstGeom prst="rect">
            <a:avLst/>
          </a:prstGeom>
          <a:noFill/>
        </p:spPr>
        <p:txBody>
          <a:bodyPr wrap="square" rtlCol="0">
            <a:spAutoFit/>
          </a:bodyPr>
          <a:lstStyle/>
          <a:p>
            <a:r>
              <a:rPr lang="hu-HU" sz="1200" dirty="0" err="1">
                <a:latin typeface="Courier New" panose="02070309020205020404" pitchFamily="49" charset="0"/>
                <a:cs typeface="Courier New" panose="02070309020205020404" pitchFamily="49" charset="0"/>
              </a:rPr>
              <a:t>class</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ln</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ln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BFB5F998-BEEE-3919-3E8A-79136512A71C}"/>
              </a:ext>
            </a:extLst>
          </p:cNvPr>
          <p:cNvSpPr txBox="1"/>
          <p:nvPr/>
        </p:nvSpPr>
        <p:spPr>
          <a:xfrm>
            <a:off x="6400800" y="2478982"/>
            <a:ext cx="4929051" cy="2492990"/>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class Book {</a:t>
            </a:r>
          </a:p>
          <a:p>
            <a:r>
              <a:rPr lang="en-US" sz="1200" dirty="0">
                <a:latin typeface="Courier New" panose="02070309020205020404" pitchFamily="49" charset="0"/>
                <a:cs typeface="Courier New" panose="02070309020205020404" pitchFamily="49" charset="0"/>
              </a:rPr>
              <a:t>  public string Title { get; }</a:t>
            </a:r>
          </a:p>
          <a:p>
            <a:r>
              <a:rPr lang="en-US" sz="1200" dirty="0">
                <a:latin typeface="Courier New" panose="02070309020205020404" pitchFamily="49" charset="0"/>
                <a:cs typeface="Courier New" panose="02070309020205020404" pitchFamily="49" charset="0"/>
              </a:rPr>
              <a:t>  public Person? Author { get;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public Book(string title) {</a:t>
            </a:r>
          </a:p>
          <a:p>
            <a:r>
              <a:rPr lang="en-US" sz="1200" dirty="0">
                <a:latin typeface="Courier New" panose="02070309020205020404" pitchFamily="49" charset="0"/>
                <a:cs typeface="Courier New" panose="02070309020205020404" pitchFamily="49" charset="0"/>
              </a:rPr>
              <a:t>    Title = title;</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public Book(string title, Person author) {</a:t>
            </a:r>
          </a:p>
          <a:p>
            <a:r>
              <a:rPr lang="en-US" sz="1200" dirty="0">
                <a:latin typeface="Courier New" panose="02070309020205020404" pitchFamily="49" charset="0"/>
                <a:cs typeface="Courier New" panose="02070309020205020404" pitchFamily="49" charset="0"/>
              </a:rPr>
              <a:t>    Title = title;</a:t>
            </a:r>
          </a:p>
          <a:p>
            <a:r>
              <a:rPr lang="en-US" sz="1200" dirty="0">
                <a:latin typeface="Courier New" panose="02070309020205020404" pitchFamily="49" charset="0"/>
                <a:cs typeface="Courier New" panose="02070309020205020404" pitchFamily="49" charset="0"/>
              </a:rPr>
              <a:t>    Author = author;</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6259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EF55-2CF0-2B4F-4C39-F52C9C0AA470}"/>
              </a:ext>
            </a:extLst>
          </p:cNvPr>
          <p:cNvSpPr>
            <a:spLocks noGrp="1"/>
          </p:cNvSpPr>
          <p:nvPr>
            <p:ph type="title"/>
          </p:nvPr>
        </p:nvSpPr>
        <p:spPr/>
        <p:txBody>
          <a:bodyPr/>
          <a:lstStyle/>
          <a:p>
            <a:r>
              <a:rPr lang="hu-HU" dirty="0" err="1"/>
              <a:t>Example</a:t>
            </a:r>
            <a:r>
              <a:rPr lang="hu-HU" dirty="0"/>
              <a:t> </a:t>
            </a:r>
            <a:r>
              <a:rPr lang="hu-HU" dirty="0" err="1"/>
              <a:t>with</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646E8420-9A46-F1AF-00B4-64F4C2B7EA3C}"/>
              </a:ext>
            </a:extLst>
          </p:cNvPr>
          <p:cNvSpPr>
            <a:spLocks noGrp="1"/>
          </p:cNvSpPr>
          <p:nvPr>
            <p:ph idx="1"/>
          </p:nvPr>
        </p:nvSpPr>
        <p:spPr>
          <a:xfrm>
            <a:off x="1066800" y="1905001"/>
            <a:ext cx="10058400" cy="402770"/>
          </a:xfrm>
        </p:spPr>
        <p:txBody>
          <a:bodyPr>
            <a:normAutofit lnSpcReduction="10000"/>
          </a:bodyPr>
          <a:lstStyle/>
          <a:p>
            <a:pPr marL="0" indent="0">
              <a:buNone/>
            </a:pPr>
            <a:r>
              <a:rPr lang="hu-HU" dirty="0"/>
              <a:t>Display </a:t>
            </a:r>
            <a:r>
              <a:rPr lang="hu-HU" dirty="0" err="1"/>
              <a:t>information</a:t>
            </a:r>
            <a:r>
              <a:rPr lang="hu-HU" dirty="0"/>
              <a:t> </a:t>
            </a:r>
            <a:r>
              <a:rPr lang="hu-HU" dirty="0" err="1"/>
              <a:t>to</a:t>
            </a:r>
            <a:r>
              <a:rPr lang="hu-HU" dirty="0"/>
              <a:t> </a:t>
            </a:r>
            <a:r>
              <a:rPr lang="hu-HU" dirty="0" err="1"/>
              <a:t>the</a:t>
            </a:r>
            <a:r>
              <a:rPr lang="hu-HU" dirty="0"/>
              <a:t> </a:t>
            </a:r>
            <a:r>
              <a:rPr lang="hu-HU" dirty="0" err="1"/>
              <a:t>user</a:t>
            </a:r>
            <a:r>
              <a:rPr lang="hu-HU" dirty="0"/>
              <a:t> of </a:t>
            </a:r>
            <a:r>
              <a:rPr lang="hu-HU" dirty="0" err="1"/>
              <a:t>the</a:t>
            </a:r>
            <a:r>
              <a:rPr lang="hu-HU" dirty="0"/>
              <a:t> </a:t>
            </a:r>
            <a:r>
              <a:rPr lang="hu-HU" dirty="0" err="1"/>
              <a:t>following</a:t>
            </a:r>
            <a:r>
              <a:rPr lang="hu-HU" dirty="0"/>
              <a:t> </a:t>
            </a:r>
            <a:r>
              <a:rPr lang="hu-HU" dirty="0" err="1"/>
              <a:t>books</a:t>
            </a:r>
            <a:r>
              <a:rPr lang="hu-HU" dirty="0"/>
              <a:t>:</a:t>
            </a:r>
            <a:endParaRPr lang="en-US" dirty="0"/>
          </a:p>
        </p:txBody>
      </p:sp>
      <p:sp>
        <p:nvSpPr>
          <p:cNvPr id="4" name="Rectangle 3">
            <a:extLst>
              <a:ext uri="{FF2B5EF4-FFF2-40B4-BE49-F238E27FC236}">
                <a16:creationId xmlns:a16="http://schemas.microsoft.com/office/drawing/2014/main" id="{5C9E6AAB-C04A-6EAE-35A4-2E0709894984}"/>
              </a:ext>
            </a:extLst>
          </p:cNvPr>
          <p:cNvSpPr/>
          <p:nvPr/>
        </p:nvSpPr>
        <p:spPr>
          <a:xfrm>
            <a:off x="1166949" y="2481943"/>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4CD8738-3069-A5CD-53CD-2D50B76C8E27}"/>
              </a:ext>
            </a:extLst>
          </p:cNvPr>
          <p:cNvSpPr/>
          <p:nvPr/>
        </p:nvSpPr>
        <p:spPr>
          <a:xfrm>
            <a:off x="6248400" y="230777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94CEFF6-5371-C1BA-E803-0E43EA756278}"/>
              </a:ext>
            </a:extLst>
          </p:cNvPr>
          <p:cNvSpPr/>
          <p:nvPr/>
        </p:nvSpPr>
        <p:spPr>
          <a:xfrm>
            <a:off x="1166949" y="252766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0C46D22-0A28-BF48-810A-199ADDFBB009}"/>
              </a:ext>
            </a:extLst>
          </p:cNvPr>
          <p:cNvSpPr txBox="1"/>
          <p:nvPr/>
        </p:nvSpPr>
        <p:spPr>
          <a:xfrm>
            <a:off x="1166949" y="2527661"/>
            <a:ext cx="4249783" cy="120032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Person a1 = new Person("John");</a:t>
            </a:r>
          </a:p>
          <a:p>
            <a:r>
              <a:rPr lang="en-US" sz="1200" dirty="0">
                <a:latin typeface="Courier New" panose="02070309020205020404" pitchFamily="49" charset="0"/>
                <a:cs typeface="Courier New" panose="02070309020205020404" pitchFamily="49" charset="0"/>
              </a:rPr>
              <a:t>Person a2 = new Person("John", "Doe");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Book b1 = new Book("C# in Depth");</a:t>
            </a:r>
          </a:p>
          <a:p>
            <a:r>
              <a:rPr lang="en-US" sz="1200" dirty="0">
                <a:latin typeface="Courier New" panose="02070309020205020404" pitchFamily="49" charset="0"/>
                <a:cs typeface="Courier New" panose="02070309020205020404" pitchFamily="49" charset="0"/>
              </a:rPr>
              <a:t>Book b2 = new Book("C# in Depth", a1);</a:t>
            </a:r>
          </a:p>
          <a:p>
            <a:r>
              <a:rPr lang="en-US" sz="1200" dirty="0">
                <a:latin typeface="Courier New" panose="02070309020205020404" pitchFamily="49" charset="0"/>
                <a:cs typeface="Courier New" panose="02070309020205020404" pitchFamily="49" charset="0"/>
              </a:rPr>
              <a:t>Book b3 = new Book("C# in Depth", a2);</a:t>
            </a:r>
          </a:p>
        </p:txBody>
      </p:sp>
      <p:sp>
        <p:nvSpPr>
          <p:cNvPr id="9" name="TextBox 8">
            <a:extLst>
              <a:ext uri="{FF2B5EF4-FFF2-40B4-BE49-F238E27FC236}">
                <a16:creationId xmlns:a16="http://schemas.microsoft.com/office/drawing/2014/main" id="{BFB5F998-BEEE-3919-3E8A-79136512A71C}"/>
              </a:ext>
            </a:extLst>
          </p:cNvPr>
          <p:cNvSpPr txBox="1"/>
          <p:nvPr/>
        </p:nvSpPr>
        <p:spPr>
          <a:xfrm>
            <a:off x="5416732" y="2478982"/>
            <a:ext cx="5913120" cy="2862322"/>
          </a:xfrm>
          <a:prstGeom prst="rect">
            <a:avLst/>
          </a:prstGeom>
          <a:noFill/>
        </p:spPr>
        <p:txBody>
          <a:bodyPr wrap="square" rtlCol="0">
            <a:spAutoFit/>
          </a:bodyPr>
          <a:lstStyle/>
          <a:p>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GetPersonDisplayName</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 p)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return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p.LastName</a:t>
            </a:r>
            <a:r>
              <a:rPr lang="hu-HU" sz="1200" dirty="0">
                <a:latin typeface="Courier New" panose="02070309020205020404" pitchFamily="49" charset="0"/>
                <a:cs typeface="Courier New" panose="02070309020205020404" pitchFamily="49" charset="0"/>
              </a:rPr>
              <a:t> is </a:t>
            </a:r>
            <a:r>
              <a:rPr lang="hu-HU" sz="1200" dirty="0" err="1">
                <a:latin typeface="Courier New" panose="02070309020205020404" pitchFamily="49" charset="0"/>
                <a:cs typeface="Courier New" panose="02070309020205020404" pitchFamily="49" charset="0"/>
              </a:rPr>
              <a:t>not</a:t>
            </a:r>
            <a:r>
              <a:rPr lang="hu-HU" sz="1200" dirty="0">
                <a:latin typeface="Courier New" panose="02070309020205020404" pitchFamily="49" charset="0"/>
                <a:cs typeface="Courier New" panose="02070309020205020404" pitchFamily="49" charset="0"/>
              </a:rPr>
              <a:t> null </a:t>
            </a:r>
          </a:p>
          <a:p>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p.FirstName</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p.LastName</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p.FirstName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a:t>
            </a:r>
          </a:p>
          <a:p>
            <a:endParaRPr lang="hu-HU" sz="1200" dirty="0">
              <a:latin typeface="Courier New" panose="02070309020205020404" pitchFamily="49" charset="0"/>
              <a:cs typeface="Courier New" panose="02070309020205020404" pitchFamily="49" charset="0"/>
            </a:endParaRPr>
          </a:p>
          <a:p>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return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book.Author</a:t>
            </a:r>
            <a:r>
              <a:rPr lang="hu-HU" sz="1200" dirty="0">
                <a:latin typeface="Courier New" panose="02070309020205020404" pitchFamily="49" charset="0"/>
                <a:cs typeface="Courier New" panose="02070309020205020404" pitchFamily="49" charset="0"/>
              </a:rPr>
              <a:t> is </a:t>
            </a:r>
            <a:r>
              <a:rPr lang="hu-HU" sz="1200" dirty="0" err="1">
                <a:latin typeface="Courier New" panose="02070309020205020404" pitchFamily="49" charset="0"/>
                <a:cs typeface="Courier New" panose="02070309020205020404" pitchFamily="49" charset="0"/>
              </a:rPr>
              <a:t>not</a:t>
            </a:r>
            <a:r>
              <a:rPr lang="hu-HU" sz="1200" dirty="0">
                <a:latin typeface="Courier New" panose="02070309020205020404" pitchFamily="49" charset="0"/>
                <a:cs typeface="Courier New" panose="02070309020205020404" pitchFamily="49" charset="0"/>
              </a:rPr>
              <a:t> null</a:t>
            </a:r>
          </a:p>
          <a:p>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book.Title</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GetPersonDisplayName</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book.Author</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book.Title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var a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(b1); // C# in </a:t>
            </a:r>
            <a:r>
              <a:rPr lang="hu-HU" sz="1200" dirty="0" err="1">
                <a:latin typeface="Courier New" panose="02070309020205020404" pitchFamily="49" charset="0"/>
                <a:cs typeface="Courier New" panose="02070309020205020404" pitchFamily="49" charset="0"/>
              </a:rPr>
              <a:t>Depth</a:t>
            </a:r>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var b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(b2); // C# in </a:t>
            </a:r>
            <a:r>
              <a:rPr lang="hu-HU" sz="1200" dirty="0" err="1">
                <a:latin typeface="Courier New" panose="02070309020205020404" pitchFamily="49" charset="0"/>
                <a:cs typeface="Courier New" panose="02070309020205020404" pitchFamily="49" charset="0"/>
              </a:rPr>
              <a:t>Depth</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John</a:t>
            </a:r>
          </a:p>
          <a:p>
            <a:r>
              <a:rPr lang="hu-HU" sz="1200" dirty="0">
                <a:latin typeface="Courier New" panose="02070309020205020404" pitchFamily="49" charset="0"/>
                <a:cs typeface="Courier New" panose="02070309020205020404" pitchFamily="49" charset="0"/>
              </a:rPr>
              <a:t>var c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(b3); // C# in </a:t>
            </a:r>
            <a:r>
              <a:rPr lang="hu-HU" sz="1200" dirty="0" err="1">
                <a:latin typeface="Courier New" panose="02070309020205020404" pitchFamily="49" charset="0"/>
                <a:cs typeface="Courier New" panose="02070309020205020404" pitchFamily="49" charset="0"/>
              </a:rPr>
              <a:t>Depth</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John </a:t>
            </a:r>
            <a:r>
              <a:rPr lang="hu-HU" sz="1200" dirty="0" err="1">
                <a:latin typeface="Courier New" panose="02070309020205020404" pitchFamily="49" charset="0"/>
                <a:cs typeface="Courier New" panose="02070309020205020404" pitchFamily="49" charset="0"/>
              </a:rPr>
              <a:t>Doe</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17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AE-5427-D944-1AAE-FF7A1D9FBC1F}"/>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E55CA992-36BF-A380-2713-025BAA5F0413}"/>
              </a:ext>
            </a:extLst>
          </p:cNvPr>
          <p:cNvSpPr>
            <a:spLocks noGrp="1"/>
          </p:cNvSpPr>
          <p:nvPr>
            <p:ph idx="1"/>
          </p:nvPr>
        </p:nvSpPr>
        <p:spPr/>
        <p:txBody>
          <a:bodyPr/>
          <a:lstStyle/>
          <a:p>
            <a:r>
              <a:rPr lang="hu-HU" dirty="0" err="1"/>
              <a:t>We</a:t>
            </a:r>
            <a:r>
              <a:rPr lang="hu-HU" dirty="0"/>
              <a:t> </a:t>
            </a:r>
            <a:r>
              <a:rPr lang="hu-HU" dirty="0" err="1"/>
              <a:t>still</a:t>
            </a:r>
            <a:r>
              <a:rPr lang="hu-HU" dirty="0"/>
              <a:t> </a:t>
            </a:r>
            <a:r>
              <a:rPr lang="hu-HU" dirty="0" err="1"/>
              <a:t>have</a:t>
            </a:r>
            <a:r>
              <a:rPr lang="hu-HU" dirty="0"/>
              <a:t> </a:t>
            </a:r>
            <a:r>
              <a:rPr lang="hu-HU" dirty="0" err="1"/>
              <a:t>Object.ReferenceEquals</a:t>
            </a:r>
            <a:endParaRPr lang="hu-HU" dirty="0"/>
          </a:p>
          <a:p>
            <a:pPr marL="320040" lvl="1" indent="0">
              <a:buNone/>
            </a:pP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s = </a:t>
            </a:r>
            <a:r>
              <a:rPr lang="hu-HU" sz="1600" dirty="0" err="1">
                <a:latin typeface="Courier New" panose="02070309020205020404" pitchFamily="49" charset="0"/>
                <a:cs typeface="Courier New" panose="02070309020205020404" pitchFamily="49" charset="0"/>
              </a:rPr>
              <a:t>Students.FirstOrDefault</a:t>
            </a:r>
            <a:r>
              <a:rPr lang="hu-HU" sz="1600" dirty="0">
                <a:latin typeface="Courier New" panose="02070309020205020404" pitchFamily="49" charset="0"/>
                <a:cs typeface="Courier New" panose="02070309020205020404" pitchFamily="49" charset="0"/>
              </a:rPr>
              <a:t>(x =&gt; </a:t>
            </a:r>
            <a:r>
              <a:rPr lang="hu-HU" sz="1600" dirty="0" err="1">
                <a:latin typeface="Courier New" panose="02070309020205020404" pitchFamily="49" charset="0"/>
                <a:cs typeface="Courier New" panose="02070309020205020404" pitchFamily="49" charset="0"/>
              </a:rPr>
              <a:t>x.Id</a:t>
            </a:r>
            <a:r>
              <a:rPr lang="hu-HU" sz="1600" dirty="0">
                <a:latin typeface="Courier New" panose="02070309020205020404" pitchFamily="49" charset="0"/>
                <a:cs typeface="Courier New" panose="02070309020205020404" pitchFamily="49" charset="0"/>
              </a:rPr>
              <a:t> == 123);</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Object.ReferenceEquals</a:t>
            </a:r>
            <a:r>
              <a:rPr lang="hu-HU" sz="1600" dirty="0">
                <a:latin typeface="Courier New" panose="02070309020205020404" pitchFamily="49" charset="0"/>
                <a:cs typeface="Courier New" panose="02070309020205020404" pitchFamily="49" charset="0"/>
              </a:rPr>
              <a:t>(s, null))</a:t>
            </a:r>
          </a:p>
          <a:p>
            <a:pPr marL="594360" lvl="2" indent="0">
              <a:buNone/>
            </a:pPr>
            <a:r>
              <a:rPr lang="hu-HU" sz="1600" dirty="0" err="1">
                <a:latin typeface="Courier New" panose="02070309020205020404" pitchFamily="49" charset="0"/>
                <a:cs typeface="Courier New" panose="02070309020205020404" pitchFamily="49" charset="0"/>
              </a:rPr>
              <a:t>return</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FindStudentResult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FindStudentResult.Errors.StudentNotFound</a:t>
            </a:r>
            <a:r>
              <a:rPr lang="hu-HU" sz="1600" dirty="0">
                <a:latin typeface="Courier New" panose="02070309020205020404" pitchFamily="49" charset="0"/>
                <a:cs typeface="Courier New" panose="02070309020205020404" pitchFamily="49" charset="0"/>
              </a:rPr>
              <a:t>);</a:t>
            </a:r>
          </a:p>
          <a:p>
            <a:r>
              <a:rPr lang="hu-HU" dirty="0" err="1"/>
              <a:t>Object.ReferenceEquals</a:t>
            </a:r>
            <a:r>
              <a:rPr lang="hu-HU" dirty="0"/>
              <a:t> </a:t>
            </a:r>
            <a:r>
              <a:rPr lang="hu-HU" dirty="0" err="1"/>
              <a:t>also</a:t>
            </a:r>
            <a:r>
              <a:rPr lang="hu-HU" dirty="0"/>
              <a:t> </a:t>
            </a:r>
            <a:r>
              <a:rPr lang="hu-HU" dirty="0" err="1"/>
              <a:t>uses</a:t>
            </a:r>
            <a:r>
              <a:rPr lang="hu-HU" dirty="0"/>
              <a:t> </a:t>
            </a:r>
            <a:r>
              <a:rPr lang="hu-HU" dirty="0" err="1"/>
              <a:t>the</a:t>
            </a:r>
            <a:r>
              <a:rPr lang="hu-HU" dirty="0"/>
              <a:t> </a:t>
            </a:r>
            <a:r>
              <a:rPr lang="hu-HU" dirty="0" err="1"/>
              <a:t>equality</a:t>
            </a:r>
            <a:r>
              <a:rPr lang="hu-HU" dirty="0"/>
              <a:t> operator. </a:t>
            </a:r>
            <a:r>
              <a:rPr lang="hu-HU" dirty="0" err="1"/>
              <a:t>Yet</a:t>
            </a:r>
            <a:r>
              <a:rPr lang="hu-HU" dirty="0"/>
              <a:t> </a:t>
            </a:r>
            <a:r>
              <a:rPr lang="hu-HU" dirty="0" err="1"/>
              <a:t>it</a:t>
            </a:r>
            <a:r>
              <a:rPr lang="hu-HU" dirty="0"/>
              <a:t> </a:t>
            </a:r>
            <a:r>
              <a:rPr lang="hu-HU" dirty="0" err="1"/>
              <a:t>somehow</a:t>
            </a:r>
            <a:r>
              <a:rPr lang="hu-HU" dirty="0"/>
              <a:t> </a:t>
            </a:r>
            <a:r>
              <a:rPr lang="hu-HU" dirty="0" err="1"/>
              <a:t>works</a:t>
            </a:r>
            <a:r>
              <a:rPr lang="hu-HU" dirty="0"/>
              <a:t>?!</a:t>
            </a:r>
          </a:p>
          <a:p>
            <a:pPr lvl="1"/>
            <a:r>
              <a:rPr lang="hu-HU" sz="1600" dirty="0" err="1">
                <a:latin typeface="Courier New" panose="02070309020205020404" pitchFamily="49" charset="0"/>
                <a:cs typeface="Courier New" panose="02070309020205020404" pitchFamily="49" charset="0"/>
              </a:rPr>
              <a:t>public</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static</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bool</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ReferenceEquals</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objA</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objB</a:t>
            </a:r>
            <a:r>
              <a:rPr lang="hu-HU" sz="1600" dirty="0">
                <a:latin typeface="Courier New" panose="02070309020205020404" pitchFamily="49" charset="0"/>
                <a:cs typeface="Courier New" panose="02070309020205020404" pitchFamily="49" charset="0"/>
              </a:rPr>
              <a:t>)</a:t>
            </a:r>
          </a:p>
          <a:p>
            <a:pPr lvl="2"/>
            <a:r>
              <a:rPr lang="hu-HU" sz="1600" dirty="0">
                <a:latin typeface="Courier New" panose="02070309020205020404" pitchFamily="49" charset="0"/>
                <a:cs typeface="Courier New" panose="02070309020205020404" pitchFamily="49" charset="0"/>
              </a:rPr>
              <a:t>=&gt; </a:t>
            </a:r>
            <a:r>
              <a:rPr lang="hu-HU" sz="1600" dirty="0" err="1">
                <a:latin typeface="Courier New" panose="02070309020205020404" pitchFamily="49" charset="0"/>
                <a:cs typeface="Courier New" panose="02070309020205020404" pitchFamily="49" charset="0"/>
              </a:rPr>
              <a:t>objA</a:t>
            </a:r>
            <a:r>
              <a:rPr lang="hu-HU" sz="1600" dirty="0">
                <a:latin typeface="Courier New" panose="02070309020205020404" pitchFamily="49" charset="0"/>
                <a:cs typeface="Courier New" panose="02070309020205020404" pitchFamily="49" charset="0"/>
              </a:rPr>
              <a:t> == </a:t>
            </a:r>
            <a:r>
              <a:rPr lang="hu-HU" sz="1600" dirty="0" err="1">
                <a:latin typeface="Courier New" panose="02070309020205020404" pitchFamily="49" charset="0"/>
                <a:cs typeface="Courier New" panose="02070309020205020404" pitchFamily="49" charset="0"/>
              </a:rPr>
              <a:t>objB</a:t>
            </a:r>
            <a:r>
              <a:rPr lang="hu-HU" sz="1600" dirty="0">
                <a:latin typeface="Courier New" panose="02070309020205020404" pitchFamily="49" charset="0"/>
                <a:cs typeface="Courier New" panose="02070309020205020404" pitchFamily="49" charset="0"/>
              </a:rPr>
              <a:t>;</a:t>
            </a:r>
          </a:p>
          <a:p>
            <a:r>
              <a:rPr lang="hu-HU" sz="2200" dirty="0" err="1">
                <a:latin typeface="+mj-lt"/>
                <a:cs typeface="Courier New" panose="02070309020205020404" pitchFamily="49" charset="0"/>
              </a:rPr>
              <a:t>Notice</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the</a:t>
            </a:r>
            <a:r>
              <a:rPr lang="hu-HU" sz="2200" dirty="0">
                <a:latin typeface="+mj-lt"/>
                <a:cs typeface="Courier New" panose="02070309020205020404" pitchFamily="49" charset="0"/>
              </a:rPr>
              <a:t> implicit </a:t>
            </a:r>
            <a:r>
              <a:rPr lang="hu-HU" sz="2200" dirty="0" err="1">
                <a:latin typeface="+mj-lt"/>
                <a:cs typeface="Courier New" panose="02070309020205020404" pitchFamily="49" charset="0"/>
              </a:rPr>
              <a:t>cast</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from</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Student</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to</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System.Object</a:t>
            </a:r>
            <a:endParaRPr lang="hu-HU" sz="2200" dirty="0">
              <a:latin typeface="+mj-lt"/>
              <a:cs typeface="Courier New" panose="02070309020205020404" pitchFamily="49" charset="0"/>
            </a:endParaRPr>
          </a:p>
          <a:p>
            <a:r>
              <a:rPr lang="hu-HU" sz="2200" dirty="0">
                <a:latin typeface="+mj-lt"/>
                <a:cs typeface="Courier New" panose="02070309020205020404" pitchFamily="49" charset="0"/>
              </a:rPr>
              <a:t>The </a:t>
            </a:r>
            <a:r>
              <a:rPr lang="hu-HU" sz="2200" dirty="0" err="1">
                <a:latin typeface="+mj-lt"/>
                <a:cs typeface="Courier New" panose="02070309020205020404" pitchFamily="49" charset="0"/>
              </a:rPr>
              <a:t>equality</a:t>
            </a:r>
            <a:r>
              <a:rPr lang="hu-HU" sz="2200" dirty="0">
                <a:latin typeface="+mj-lt"/>
                <a:cs typeface="Courier New" panose="02070309020205020404" pitchFamily="49" charset="0"/>
              </a:rPr>
              <a:t> operator of </a:t>
            </a:r>
            <a:r>
              <a:rPr lang="hu-HU" sz="2200" dirty="0" err="1">
                <a:latin typeface="+mj-lt"/>
                <a:cs typeface="Courier New" panose="02070309020205020404" pitchFamily="49" charset="0"/>
              </a:rPr>
              <a:t>System.Object</a:t>
            </a:r>
            <a:r>
              <a:rPr lang="hu-HU" sz="2200" dirty="0">
                <a:latin typeface="+mj-lt"/>
                <a:cs typeface="Courier New" panose="02070309020205020404" pitchFamily="49" charset="0"/>
              </a:rPr>
              <a:t> is </a:t>
            </a:r>
            <a:r>
              <a:rPr lang="hu-HU" sz="2200" dirty="0" err="1">
                <a:latin typeface="+mj-lt"/>
                <a:cs typeface="Courier New" panose="02070309020205020404" pitchFamily="49" charset="0"/>
              </a:rPr>
              <a:t>being</a:t>
            </a:r>
            <a:r>
              <a:rPr lang="hu-HU" sz="2200" dirty="0">
                <a:latin typeface="+mj-lt"/>
                <a:cs typeface="Courier New" panose="02070309020205020404" pitchFamily="49" charset="0"/>
              </a:rPr>
              <a:t> </a:t>
            </a:r>
            <a:r>
              <a:rPr lang="hu-HU" sz="2200" dirty="0" err="1">
                <a:latin typeface="+mj-lt"/>
                <a:cs typeface="Courier New" panose="02070309020205020404" pitchFamily="49" charset="0"/>
              </a:rPr>
              <a:t>invoked</a:t>
            </a:r>
            <a:endParaRPr lang="hu-HU" sz="2200" dirty="0">
              <a:latin typeface="+mj-lt"/>
              <a:cs typeface="Courier New" panose="02070309020205020404" pitchFamily="49" charset="0"/>
            </a:endParaRPr>
          </a:p>
        </p:txBody>
      </p:sp>
    </p:spTree>
    <p:extLst>
      <p:ext uri="{BB962C8B-B14F-4D97-AF65-F5344CB8AC3E}">
        <p14:creationId xmlns:p14="http://schemas.microsoft.com/office/powerpoint/2010/main" val="122690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ABAD-93C6-36A5-8834-E4E283AD8526}"/>
              </a:ext>
            </a:extLst>
          </p:cNvPr>
          <p:cNvSpPr>
            <a:spLocks noGrp="1"/>
          </p:cNvSpPr>
          <p:nvPr>
            <p:ph type="title"/>
          </p:nvPr>
        </p:nvSpPr>
        <p:spPr/>
        <p:txBody>
          <a:bodyPr/>
          <a:lstStyle/>
          <a:p>
            <a:r>
              <a:rPr lang="hu-HU" dirty="0"/>
              <a:t>Maybe&lt;T&gt; </a:t>
            </a:r>
            <a:r>
              <a:rPr lang="hu-HU" dirty="0" err="1"/>
              <a:t>monad</a:t>
            </a:r>
            <a:endParaRPr lang="en-US" dirty="0"/>
          </a:p>
        </p:txBody>
      </p:sp>
      <p:sp>
        <p:nvSpPr>
          <p:cNvPr id="3" name="Content Placeholder 2">
            <a:extLst>
              <a:ext uri="{FF2B5EF4-FFF2-40B4-BE49-F238E27FC236}">
                <a16:creationId xmlns:a16="http://schemas.microsoft.com/office/drawing/2014/main" id="{F4791773-89D8-D8BB-F48E-6873B4BBB8EF}"/>
              </a:ext>
            </a:extLst>
          </p:cNvPr>
          <p:cNvSpPr>
            <a:spLocks noGrp="1"/>
          </p:cNvSpPr>
          <p:nvPr>
            <p:ph idx="1"/>
          </p:nvPr>
        </p:nvSpPr>
        <p:spPr>
          <a:xfrm>
            <a:off x="5320936" y="1905001"/>
            <a:ext cx="5804263" cy="4267200"/>
          </a:xfrm>
        </p:spPr>
        <p:txBody>
          <a:bodyPr>
            <a:noAutofit/>
          </a:bodyPr>
          <a:lstStyle/>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public </a:t>
            </a:r>
            <a:r>
              <a:rPr lang="en-US" sz="800" dirty="0" err="1">
                <a:latin typeface="Courier New" panose="02070309020205020404" pitchFamily="49" charset="0"/>
                <a:cs typeface="Courier New" panose="02070309020205020404" pitchFamily="49" charset="0"/>
              </a:rPr>
              <a:t>readonly</a:t>
            </a:r>
            <a:r>
              <a:rPr lang="en-US" sz="800" dirty="0">
                <a:latin typeface="Courier New" panose="02070309020205020404" pitchFamily="49" charset="0"/>
                <a:cs typeface="Courier New" panose="02070309020205020404" pitchFamily="49" charset="0"/>
              </a:rPr>
              <a:t> struct Maybe&lt;T&gt; where T : class {</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private </a:t>
            </a:r>
            <a:r>
              <a:rPr lang="en-US" sz="800" dirty="0" err="1">
                <a:latin typeface="Courier New" panose="02070309020205020404" pitchFamily="49" charset="0"/>
                <a:cs typeface="Courier New" panose="02070309020205020404" pitchFamily="49" charset="0"/>
              </a:rPr>
              <a:t>readonly</a:t>
            </a:r>
            <a:r>
              <a:rPr lang="en-US" sz="800" dirty="0">
                <a:latin typeface="Courier New" panose="02070309020205020404" pitchFamily="49" charset="0"/>
                <a:cs typeface="Courier New" panose="02070309020205020404" pitchFamily="49" charset="0"/>
              </a:rPr>
              <a:t> T? _value;</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MemberNotNullWhen</a:t>
            </a:r>
            <a:r>
              <a:rPr lang="en-US" sz="800" dirty="0">
                <a:latin typeface="Courier New" panose="02070309020205020404" pitchFamily="49" charset="0"/>
                <a:cs typeface="Courier New" panose="02070309020205020404" pitchFamily="49" charset="0"/>
              </a:rPr>
              <a:t>(true, </a:t>
            </a:r>
            <a:r>
              <a:rPr lang="en-US" sz="800" dirty="0" err="1">
                <a:latin typeface="Courier New" panose="02070309020205020404" pitchFamily="49" charset="0"/>
                <a:cs typeface="Courier New" panose="02070309020205020404" pitchFamily="49" charset="0"/>
              </a:rPr>
              <a:t>nameof</a:t>
            </a:r>
            <a:r>
              <a:rPr lang="en-US" sz="800" dirty="0">
                <a:latin typeface="Courier New" panose="02070309020205020404" pitchFamily="49" charset="0"/>
                <a:cs typeface="Courier New" panose="02070309020205020404" pitchFamily="49" charset="0"/>
              </a:rPr>
              <a:t>(_value))]</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bool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get; }</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private Maybe(T? value) {</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_value = value;</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value is not null;</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static Maybe&lt;T&gt; Some(T value) =&gt; new(value);</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static Maybe&lt;T&gt; None =&gt; new();</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 Match&lt;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&lt;T, </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 some, </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 none) =&gt;</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some(_value) : none();</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 Bind&lt;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&lt;T,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&gt;&gt; </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 where </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 : class =&gt;</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(_value) :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&gt;.None;</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hu-HU" sz="800" dirty="0">
                <a:latin typeface="Courier New" panose="02070309020205020404" pitchFamily="49" charset="0"/>
                <a:cs typeface="Courier New" panose="02070309020205020404" pitchFamily="49" charset="0"/>
              </a:rPr>
              <a:t> </a:t>
            </a:r>
            <a:r>
              <a:rPr lang="en-US" sz="800" dirty="0">
                <a:latin typeface="Courier New" panose="02070309020205020404" pitchFamily="49" charset="0"/>
                <a:cs typeface="Courier New" panose="02070309020205020404" pitchFamily="49" charset="0"/>
              </a:rPr>
              <a:t> public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 Bind&lt;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&lt;T, </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 </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 where </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 : class =&gt;</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&gt;.Some(</a:t>
            </a:r>
            <a:r>
              <a:rPr lang="en-US" sz="800" dirty="0" err="1">
                <a:latin typeface="Courier New" panose="02070309020205020404" pitchFamily="49" charset="0"/>
                <a:cs typeface="Courier New" panose="02070309020205020404" pitchFamily="49" charset="0"/>
              </a:rPr>
              <a:t>func</a:t>
            </a:r>
            <a:r>
              <a:rPr lang="en-US" sz="800" dirty="0">
                <a:latin typeface="Courier New" panose="02070309020205020404" pitchFamily="49" charset="0"/>
                <a:cs typeface="Courier New" panose="02070309020205020404" pitchFamily="49" charset="0"/>
              </a:rPr>
              <a:t>(_value)) : Maybe&lt;</a:t>
            </a:r>
            <a:r>
              <a:rPr lang="en-US" sz="800" dirty="0" err="1">
                <a:latin typeface="Courier New" panose="02070309020205020404" pitchFamily="49" charset="0"/>
                <a:cs typeface="Courier New" panose="02070309020205020404" pitchFamily="49" charset="0"/>
              </a:rPr>
              <a:t>TResult</a:t>
            </a:r>
            <a:r>
              <a:rPr lang="en-US" sz="800" dirty="0">
                <a:latin typeface="Courier New" panose="02070309020205020404" pitchFamily="49" charset="0"/>
                <a:cs typeface="Courier New" panose="02070309020205020404" pitchFamily="49" charset="0"/>
              </a:rPr>
              <a:t>&gt;.None;</a:t>
            </a:r>
            <a:endParaRPr lang="hu-HU" sz="800"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hu-HU"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T </a:t>
            </a:r>
            <a:r>
              <a:rPr lang="en-US" sz="800" dirty="0" err="1">
                <a:latin typeface="Courier New" panose="02070309020205020404" pitchFamily="49" charset="0"/>
                <a:cs typeface="Courier New" panose="02070309020205020404" pitchFamily="49" charset="0"/>
              </a:rPr>
              <a:t>GetValueOrDefault</a:t>
            </a:r>
            <a:r>
              <a:rPr lang="en-US" sz="800" dirty="0">
                <a:latin typeface="Courier New" panose="02070309020205020404" pitchFamily="49" charset="0"/>
                <a:cs typeface="Courier New" panose="02070309020205020404" pitchFamily="49" charset="0"/>
              </a:rPr>
              <a:t>(T </a:t>
            </a:r>
            <a:r>
              <a:rPr lang="en-US" sz="800" dirty="0" err="1">
                <a:latin typeface="Courier New" panose="02070309020205020404" pitchFamily="49" charset="0"/>
                <a:cs typeface="Courier New" panose="02070309020205020404" pitchFamily="49" charset="0"/>
              </a:rPr>
              <a:t>defaultValue</a:t>
            </a:r>
            <a:r>
              <a:rPr lang="en-US" sz="800" dirty="0">
                <a:latin typeface="Courier New" panose="02070309020205020404" pitchFamily="49" charset="0"/>
                <a:cs typeface="Courier New" panose="02070309020205020404" pitchFamily="49" charset="0"/>
              </a:rPr>
              <a:t>) =&gt;</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HasValue</a:t>
            </a:r>
            <a:r>
              <a:rPr lang="en-US" sz="800" dirty="0">
                <a:latin typeface="Courier New" panose="02070309020205020404" pitchFamily="49" charset="0"/>
                <a:cs typeface="Courier New" panose="02070309020205020404" pitchFamily="49" charset="0"/>
              </a:rPr>
              <a:t> ? _value : </a:t>
            </a:r>
            <a:r>
              <a:rPr lang="en-US" sz="800" dirty="0" err="1">
                <a:latin typeface="Courier New" panose="02070309020205020404" pitchFamily="49" charset="0"/>
                <a:cs typeface="Courier New" panose="02070309020205020404" pitchFamily="49" charset="0"/>
              </a:rPr>
              <a:t>defaultValue</a:t>
            </a:r>
            <a:r>
              <a:rPr lang="en-US" sz="800"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public static implicit operator Maybe&lt;T&gt;(T? value) =&gt;</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    value is null ? None : Some(value);</a:t>
            </a:r>
          </a:p>
          <a:p>
            <a:pPr marL="0" indent="0">
              <a:lnSpc>
                <a:spcPct val="120000"/>
              </a:lnSpc>
              <a:spcBef>
                <a:spcPts val="0"/>
              </a:spcBef>
              <a:buNone/>
            </a:pPr>
            <a:r>
              <a:rPr lang="en-US" sz="800"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C4CDAD2A-4877-B2D4-0D87-6CEDF06909A7}"/>
              </a:ext>
            </a:extLst>
          </p:cNvPr>
          <p:cNvSpPr txBox="1"/>
          <p:nvPr/>
        </p:nvSpPr>
        <p:spPr>
          <a:xfrm>
            <a:off x="1149531" y="1905001"/>
            <a:ext cx="3910149" cy="923330"/>
          </a:xfrm>
          <a:prstGeom prst="rect">
            <a:avLst/>
          </a:prstGeom>
          <a:noFill/>
        </p:spPr>
        <p:txBody>
          <a:bodyPr wrap="square" rtlCol="0">
            <a:spAutoFit/>
          </a:bodyPr>
          <a:lstStyle/>
          <a:p>
            <a:r>
              <a:rPr lang="hu-HU" dirty="0" err="1"/>
              <a:t>We</a:t>
            </a:r>
            <a:r>
              <a:rPr lang="hu-HU" dirty="0"/>
              <a:t> </a:t>
            </a:r>
            <a:r>
              <a:rPr lang="hu-HU" dirty="0" err="1"/>
              <a:t>can</a:t>
            </a:r>
            <a:r>
              <a:rPr lang="hu-HU" dirty="0"/>
              <a:t> </a:t>
            </a:r>
            <a:r>
              <a:rPr lang="hu-HU" dirty="0" err="1"/>
              <a:t>use</a:t>
            </a:r>
            <a:r>
              <a:rPr lang="hu-HU" dirty="0"/>
              <a:t> </a:t>
            </a:r>
            <a:r>
              <a:rPr lang="hu-HU" dirty="0" err="1"/>
              <a:t>this</a:t>
            </a:r>
            <a:r>
              <a:rPr lang="hu-HU" dirty="0"/>
              <a:t> </a:t>
            </a:r>
            <a:r>
              <a:rPr lang="hu-HU" dirty="0" err="1"/>
              <a:t>monad</a:t>
            </a:r>
            <a:r>
              <a:rPr lang="hu-HU" dirty="0"/>
              <a:t> </a:t>
            </a:r>
            <a:r>
              <a:rPr lang="hu-HU" dirty="0" err="1"/>
              <a:t>to</a:t>
            </a:r>
            <a:r>
              <a:rPr lang="hu-HU" dirty="0"/>
              <a:t> </a:t>
            </a:r>
            <a:r>
              <a:rPr lang="hu-HU" dirty="0" err="1"/>
              <a:t>represent</a:t>
            </a:r>
            <a:r>
              <a:rPr lang="hu-HU" dirty="0"/>
              <a:t> </a:t>
            </a:r>
            <a:r>
              <a:rPr lang="hu-HU" dirty="0" err="1"/>
              <a:t>optional</a:t>
            </a:r>
            <a:r>
              <a:rPr lang="hu-HU" dirty="0"/>
              <a:t> </a:t>
            </a:r>
            <a:r>
              <a:rPr lang="hu-HU" dirty="0" err="1"/>
              <a:t>data</a:t>
            </a:r>
            <a:r>
              <a:rPr lang="hu-HU" dirty="0"/>
              <a:t> in </a:t>
            </a:r>
            <a:r>
              <a:rPr lang="hu-HU" dirty="0" err="1"/>
              <a:t>code</a:t>
            </a:r>
            <a:r>
              <a:rPr lang="hu-HU" dirty="0"/>
              <a:t>. </a:t>
            </a:r>
            <a:r>
              <a:rPr lang="hu-HU" dirty="0" err="1"/>
              <a:t>Also</a:t>
            </a:r>
            <a:r>
              <a:rPr lang="hu-HU" dirty="0"/>
              <a:t> </a:t>
            </a:r>
            <a:r>
              <a:rPr lang="hu-HU" dirty="0" err="1"/>
              <a:t>known</a:t>
            </a:r>
            <a:r>
              <a:rPr lang="hu-HU" dirty="0"/>
              <a:t> </a:t>
            </a:r>
            <a:r>
              <a:rPr lang="hu-HU" dirty="0" err="1"/>
              <a:t>as</a:t>
            </a:r>
            <a:r>
              <a:rPr lang="hu-HU" dirty="0"/>
              <a:t> </a:t>
            </a:r>
            <a:r>
              <a:rPr lang="hu-HU" dirty="0" err="1"/>
              <a:t>Option</a:t>
            </a:r>
            <a:r>
              <a:rPr lang="hu-HU" dirty="0"/>
              <a:t>&lt;T&gt;.</a:t>
            </a:r>
            <a:endParaRPr lang="en-US" dirty="0"/>
          </a:p>
        </p:txBody>
      </p:sp>
    </p:spTree>
    <p:extLst>
      <p:ext uri="{BB962C8B-B14F-4D97-AF65-F5344CB8AC3E}">
        <p14:creationId xmlns:p14="http://schemas.microsoft.com/office/powerpoint/2010/main" val="23645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EF55-2CF0-2B4F-4C39-F52C9C0AA470}"/>
              </a:ext>
            </a:extLst>
          </p:cNvPr>
          <p:cNvSpPr>
            <a:spLocks noGrp="1"/>
          </p:cNvSpPr>
          <p:nvPr>
            <p:ph type="title"/>
          </p:nvPr>
        </p:nvSpPr>
        <p:spPr/>
        <p:txBody>
          <a:bodyPr/>
          <a:lstStyle/>
          <a:p>
            <a:r>
              <a:rPr lang="hu-HU" dirty="0"/>
              <a:t>Maybe&lt;T&gt; </a:t>
            </a:r>
            <a:r>
              <a:rPr lang="hu-HU" dirty="0" err="1"/>
              <a:t>monad</a:t>
            </a:r>
            <a:endParaRPr lang="en-US" dirty="0"/>
          </a:p>
        </p:txBody>
      </p:sp>
      <p:sp>
        <p:nvSpPr>
          <p:cNvPr id="3" name="Content Placeholder 2">
            <a:extLst>
              <a:ext uri="{FF2B5EF4-FFF2-40B4-BE49-F238E27FC236}">
                <a16:creationId xmlns:a16="http://schemas.microsoft.com/office/drawing/2014/main" id="{646E8420-9A46-F1AF-00B4-64F4C2B7EA3C}"/>
              </a:ext>
            </a:extLst>
          </p:cNvPr>
          <p:cNvSpPr>
            <a:spLocks noGrp="1"/>
          </p:cNvSpPr>
          <p:nvPr>
            <p:ph idx="1"/>
          </p:nvPr>
        </p:nvSpPr>
        <p:spPr>
          <a:xfrm>
            <a:off x="1066800" y="1905001"/>
            <a:ext cx="10058400" cy="402770"/>
          </a:xfrm>
        </p:spPr>
        <p:txBody>
          <a:bodyPr>
            <a:normAutofit lnSpcReduction="10000"/>
          </a:bodyPr>
          <a:lstStyle/>
          <a:p>
            <a:pPr marL="0" indent="0">
              <a:buNone/>
            </a:pPr>
            <a:r>
              <a:rPr lang="hu-HU" dirty="0" err="1"/>
              <a:t>Use</a:t>
            </a:r>
            <a:r>
              <a:rPr lang="hu-HU" dirty="0"/>
              <a:t> Maybe&lt;T&gt; </a:t>
            </a:r>
            <a:r>
              <a:rPr lang="hu-HU" dirty="0" err="1"/>
              <a:t>to</a:t>
            </a:r>
            <a:r>
              <a:rPr lang="hu-HU" dirty="0"/>
              <a:t> </a:t>
            </a:r>
            <a:r>
              <a:rPr lang="hu-HU" dirty="0" err="1"/>
              <a:t>represent</a:t>
            </a:r>
            <a:r>
              <a:rPr lang="hu-HU" dirty="0"/>
              <a:t> </a:t>
            </a:r>
            <a:r>
              <a:rPr lang="hu-HU" dirty="0" err="1"/>
              <a:t>optional</a:t>
            </a:r>
            <a:r>
              <a:rPr lang="hu-HU" dirty="0"/>
              <a:t> </a:t>
            </a:r>
            <a:r>
              <a:rPr lang="hu-HU" dirty="0" err="1"/>
              <a:t>data</a:t>
            </a:r>
            <a:r>
              <a:rPr lang="hu-HU" dirty="0"/>
              <a:t>:</a:t>
            </a:r>
            <a:endParaRPr lang="en-US" dirty="0"/>
          </a:p>
        </p:txBody>
      </p:sp>
      <p:sp>
        <p:nvSpPr>
          <p:cNvPr id="4" name="Rectangle 3">
            <a:extLst>
              <a:ext uri="{FF2B5EF4-FFF2-40B4-BE49-F238E27FC236}">
                <a16:creationId xmlns:a16="http://schemas.microsoft.com/office/drawing/2014/main" id="{5C9E6AAB-C04A-6EAE-35A4-2E0709894984}"/>
              </a:ext>
            </a:extLst>
          </p:cNvPr>
          <p:cNvSpPr/>
          <p:nvPr/>
        </p:nvSpPr>
        <p:spPr>
          <a:xfrm>
            <a:off x="1166949" y="2481943"/>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4CD8738-3069-A5CD-53CD-2D50B76C8E27}"/>
              </a:ext>
            </a:extLst>
          </p:cNvPr>
          <p:cNvSpPr/>
          <p:nvPr/>
        </p:nvSpPr>
        <p:spPr>
          <a:xfrm>
            <a:off x="6248400" y="230777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94CEFF6-5371-C1BA-E803-0E43EA756278}"/>
              </a:ext>
            </a:extLst>
          </p:cNvPr>
          <p:cNvSpPr/>
          <p:nvPr/>
        </p:nvSpPr>
        <p:spPr>
          <a:xfrm>
            <a:off x="1166949" y="252766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0C46D22-0A28-BF48-810A-199ADDFBB009}"/>
              </a:ext>
            </a:extLst>
          </p:cNvPr>
          <p:cNvSpPr txBox="1"/>
          <p:nvPr/>
        </p:nvSpPr>
        <p:spPr>
          <a:xfrm>
            <a:off x="1166949" y="2527661"/>
            <a:ext cx="4929051" cy="3046988"/>
          </a:xfrm>
          <a:prstGeom prst="rect">
            <a:avLst/>
          </a:prstGeom>
          <a:noFill/>
        </p:spPr>
        <p:txBody>
          <a:bodyPr wrap="square" rtlCol="0">
            <a:spAutoFit/>
          </a:bodyPr>
          <a:lstStyle/>
          <a:p>
            <a:r>
              <a:rPr lang="hu-HU" sz="1200" dirty="0" err="1">
                <a:latin typeface="Courier New" panose="02070309020205020404" pitchFamily="49" charset="0"/>
                <a:cs typeface="Courier New" panose="02070309020205020404" pitchFamily="49" charset="0"/>
              </a:rPr>
              <a:t>class</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string</a:t>
            </a:r>
            <a:r>
              <a:rPr lang="hu-HU" sz="1200" dirty="0">
                <a:highlight>
                  <a:srgbClr val="FFFF00"/>
                </a:highlight>
                <a:latin typeface="Courier New" panose="02070309020205020404" pitchFamily="49" charset="0"/>
                <a:cs typeface="Courier New" panose="02070309020205020404" pitchFamily="49" charset="0"/>
              </a:rPr>
              <a:t>&gt;</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string</a:t>
            </a:r>
            <a:r>
              <a:rPr lang="hu-HU" sz="1200" dirty="0">
                <a:highlight>
                  <a:srgbClr val="FFFF00"/>
                </a:highlight>
                <a:latin typeface="Courier New" panose="02070309020205020404" pitchFamily="49" charset="0"/>
                <a:cs typeface="Courier New" panose="02070309020205020404" pitchFamily="49" charset="0"/>
              </a:rPr>
              <a:t>&gt;.</a:t>
            </a:r>
            <a:r>
              <a:rPr lang="hu-HU" sz="1200" dirty="0" err="1">
                <a:highlight>
                  <a:srgbClr val="FFFF00"/>
                </a:highlight>
                <a:latin typeface="Courier New" panose="02070309020205020404" pitchFamily="49" charset="0"/>
                <a:cs typeface="Courier New" panose="02070309020205020404" pitchFamily="49" charset="0"/>
              </a:rPr>
              <a:t>None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FirstName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fn</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string</a:t>
            </a:r>
            <a:r>
              <a:rPr lang="hu-HU" sz="1200" dirty="0">
                <a:highlight>
                  <a:srgbClr val="FFFF00"/>
                </a:highlight>
                <a:latin typeface="Courier New" panose="02070309020205020404" pitchFamily="49" charset="0"/>
                <a:cs typeface="Courier New" panose="02070309020205020404" pitchFamily="49" charset="0"/>
              </a:rPr>
              <a:t>&gt;.</a:t>
            </a:r>
            <a:r>
              <a:rPr lang="hu-HU" sz="1200" dirty="0" err="1">
                <a:highlight>
                  <a:srgbClr val="FFFF00"/>
                </a:highlight>
                <a:latin typeface="Courier New" panose="02070309020205020404" pitchFamily="49" charset="0"/>
                <a:cs typeface="Courier New" panose="02070309020205020404" pitchFamily="49" charset="0"/>
              </a:rPr>
              <a:t>Some</a:t>
            </a:r>
            <a:r>
              <a:rPr lang="hu-HU" sz="1200" dirty="0">
                <a:highlight>
                  <a:srgbClr val="FFFF00"/>
                </a:highlight>
                <a:latin typeface="Courier New" panose="02070309020205020404" pitchFamily="49" charset="0"/>
                <a:cs typeface="Courier New" panose="02070309020205020404" pitchFamily="49" charset="0"/>
              </a:rPr>
              <a:t>(</a:t>
            </a:r>
            <a:r>
              <a:rPr lang="hu-HU" sz="1200" dirty="0" err="1">
                <a:highlight>
                  <a:srgbClr val="FFFF00"/>
                </a:highlight>
                <a:latin typeface="Courier New" panose="02070309020205020404" pitchFamily="49" charset="0"/>
                <a:cs typeface="Courier New" panose="02070309020205020404" pitchFamily="49" charset="0"/>
              </a:rPr>
              <a:t>ln</a:t>
            </a:r>
            <a:r>
              <a:rPr lang="hu-HU" sz="1200" dirty="0">
                <a:highlight>
                  <a:srgbClr val="FFFF00"/>
                </a:highlight>
                <a:latin typeface="Courier New" panose="02070309020205020404" pitchFamily="49" charset="0"/>
                <a:cs typeface="Courier New" panose="02070309020205020404" pitchFamily="49" charset="0"/>
              </a:rPr>
              <a:t>)</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BFB5F998-BEEE-3919-3E8A-79136512A71C}"/>
              </a:ext>
            </a:extLst>
          </p:cNvPr>
          <p:cNvSpPr txBox="1"/>
          <p:nvPr/>
        </p:nvSpPr>
        <p:spPr>
          <a:xfrm>
            <a:off x="6400800" y="2478982"/>
            <a:ext cx="4929051" cy="3046988"/>
          </a:xfrm>
          <a:prstGeom prst="rect">
            <a:avLst/>
          </a:prstGeom>
          <a:noFill/>
        </p:spPr>
        <p:txBody>
          <a:bodyPr wrap="square" rtlCol="0">
            <a:spAutoFit/>
          </a:bodyPr>
          <a:lstStyle/>
          <a:p>
            <a:r>
              <a:rPr lang="hu-HU" sz="1200" dirty="0" err="1">
                <a:latin typeface="Courier New" panose="02070309020205020404" pitchFamily="49" charset="0"/>
                <a:cs typeface="Courier New" panose="02070309020205020404" pitchFamily="49" charset="0"/>
              </a:rPr>
              <a:t>class</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Person</a:t>
            </a:r>
            <a:r>
              <a:rPr lang="hu-HU" sz="1200" dirty="0">
                <a:highlight>
                  <a:srgbClr val="FFFF00"/>
                </a:highlight>
                <a:latin typeface="Courier New" panose="02070309020205020404" pitchFamily="49" charset="0"/>
                <a:cs typeface="Courier New" panose="02070309020205020404" pitchFamily="49" charset="0"/>
              </a:rPr>
              <a:t>&gt;</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get</a:t>
            </a:r>
            <a:r>
              <a:rPr lang="hu-HU" sz="1200" dirty="0">
                <a:latin typeface="Courier New" panose="02070309020205020404" pitchFamily="49" charset="0"/>
                <a:cs typeface="Courier New" panose="02070309020205020404" pitchFamily="49" charset="0"/>
              </a:rPr>
              <a:t>; }</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 =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Person</a:t>
            </a:r>
            <a:r>
              <a:rPr lang="hu-HU" sz="1200" dirty="0">
                <a:highlight>
                  <a:srgbClr val="FFFF00"/>
                </a:highlight>
                <a:latin typeface="Courier New" panose="02070309020205020404" pitchFamily="49" charset="0"/>
                <a:cs typeface="Courier New" panose="02070309020205020404" pitchFamily="49" charset="0"/>
              </a:rPr>
              <a:t>&gt;.</a:t>
            </a:r>
            <a:r>
              <a:rPr lang="hu-HU" sz="1200" dirty="0" err="1">
                <a:highlight>
                  <a:srgbClr val="FFFF00"/>
                </a:highlight>
                <a:latin typeface="Courier New" panose="02070309020205020404" pitchFamily="49" charset="0"/>
                <a:cs typeface="Courier New" panose="02070309020205020404" pitchFamily="49" charset="0"/>
              </a:rPr>
              <a:t>None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public</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 = </a:t>
            </a:r>
            <a:r>
              <a:rPr lang="hu-HU" sz="1200" dirty="0" err="1">
                <a:latin typeface="Courier New" panose="02070309020205020404" pitchFamily="49" charset="0"/>
                <a:cs typeface="Courier New" panose="02070309020205020404" pitchFamily="49" charset="0"/>
              </a:rPr>
              <a:t>title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 = </a:t>
            </a:r>
            <a:r>
              <a:rPr lang="hu-HU" sz="1200" dirty="0">
                <a:highlight>
                  <a:srgbClr val="FFFF00"/>
                </a:highlight>
                <a:latin typeface="Courier New" panose="02070309020205020404" pitchFamily="49" charset="0"/>
                <a:cs typeface="Courier New" panose="02070309020205020404" pitchFamily="49" charset="0"/>
              </a:rPr>
              <a:t>Maybe&lt;</a:t>
            </a:r>
            <a:r>
              <a:rPr lang="hu-HU" sz="1200" dirty="0" err="1">
                <a:highlight>
                  <a:srgbClr val="FFFF00"/>
                </a:highlight>
                <a:latin typeface="Courier New" panose="02070309020205020404" pitchFamily="49" charset="0"/>
                <a:cs typeface="Courier New" panose="02070309020205020404" pitchFamily="49" charset="0"/>
              </a:rPr>
              <a:t>Person</a:t>
            </a:r>
            <a:r>
              <a:rPr lang="hu-HU" sz="1200" dirty="0">
                <a:highlight>
                  <a:srgbClr val="FFFF00"/>
                </a:highlight>
                <a:latin typeface="Courier New" panose="02070309020205020404" pitchFamily="49" charset="0"/>
                <a:cs typeface="Courier New" panose="02070309020205020404" pitchFamily="49" charset="0"/>
              </a:rPr>
              <a:t>&gt;.</a:t>
            </a:r>
            <a:r>
              <a:rPr lang="hu-HU" sz="1200" dirty="0" err="1">
                <a:highlight>
                  <a:srgbClr val="FFFF00"/>
                </a:highlight>
                <a:latin typeface="Courier New" panose="02070309020205020404" pitchFamily="49" charset="0"/>
                <a:cs typeface="Courier New" panose="02070309020205020404" pitchFamily="49" charset="0"/>
              </a:rPr>
              <a:t>Some</a:t>
            </a:r>
            <a:r>
              <a:rPr lang="hu-HU" sz="1200" dirty="0">
                <a:highlight>
                  <a:srgbClr val="FFFF00"/>
                </a:highlight>
                <a:latin typeface="Courier New" panose="02070309020205020404" pitchFamily="49" charset="0"/>
                <a:cs typeface="Courier New" panose="02070309020205020404" pitchFamily="49" charset="0"/>
              </a:rPr>
              <a:t>(</a:t>
            </a:r>
            <a:r>
              <a:rPr lang="hu-HU" sz="1200" dirty="0" err="1">
                <a:highlight>
                  <a:srgbClr val="FFFF00"/>
                </a:highlight>
                <a:latin typeface="Courier New" panose="02070309020205020404" pitchFamily="49" charset="0"/>
                <a:cs typeface="Courier New" panose="02070309020205020404" pitchFamily="49" charset="0"/>
              </a:rPr>
              <a:t>author</a:t>
            </a:r>
            <a:r>
              <a:rPr lang="hu-HU" sz="1200" dirty="0">
                <a:highlight>
                  <a:srgbClr val="FFFF00"/>
                </a:highlight>
                <a:latin typeface="Courier New" panose="02070309020205020404" pitchFamily="49" charset="0"/>
                <a:cs typeface="Courier New" panose="02070309020205020404" pitchFamily="49" charset="0"/>
              </a:rPr>
              <a:t>)</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8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EF55-2CF0-2B4F-4C39-F52C9C0AA470}"/>
              </a:ext>
            </a:extLst>
          </p:cNvPr>
          <p:cNvSpPr>
            <a:spLocks noGrp="1"/>
          </p:cNvSpPr>
          <p:nvPr>
            <p:ph type="title"/>
          </p:nvPr>
        </p:nvSpPr>
        <p:spPr/>
        <p:txBody>
          <a:bodyPr/>
          <a:lstStyle/>
          <a:p>
            <a:r>
              <a:rPr lang="hu-HU" dirty="0"/>
              <a:t>Maybe&lt;T&gt; </a:t>
            </a:r>
            <a:r>
              <a:rPr lang="hu-HU" dirty="0" err="1"/>
              <a:t>monad</a:t>
            </a:r>
            <a:endParaRPr lang="en-US" dirty="0"/>
          </a:p>
        </p:txBody>
      </p:sp>
      <p:sp>
        <p:nvSpPr>
          <p:cNvPr id="3" name="Content Placeholder 2">
            <a:extLst>
              <a:ext uri="{FF2B5EF4-FFF2-40B4-BE49-F238E27FC236}">
                <a16:creationId xmlns:a16="http://schemas.microsoft.com/office/drawing/2014/main" id="{646E8420-9A46-F1AF-00B4-64F4C2B7EA3C}"/>
              </a:ext>
            </a:extLst>
          </p:cNvPr>
          <p:cNvSpPr>
            <a:spLocks noGrp="1"/>
          </p:cNvSpPr>
          <p:nvPr>
            <p:ph idx="1"/>
          </p:nvPr>
        </p:nvSpPr>
        <p:spPr>
          <a:xfrm>
            <a:off x="1066800" y="1905001"/>
            <a:ext cx="10058400" cy="402770"/>
          </a:xfrm>
        </p:spPr>
        <p:txBody>
          <a:bodyPr>
            <a:normAutofit lnSpcReduction="10000"/>
          </a:bodyPr>
          <a:lstStyle/>
          <a:p>
            <a:pPr marL="0" indent="0">
              <a:buNone/>
            </a:pPr>
            <a:r>
              <a:rPr lang="hu-HU" dirty="0" err="1"/>
              <a:t>Make</a:t>
            </a:r>
            <a:r>
              <a:rPr lang="hu-HU" dirty="0"/>
              <a:t> </a:t>
            </a:r>
            <a:r>
              <a:rPr lang="hu-HU" dirty="0" err="1"/>
              <a:t>use</a:t>
            </a:r>
            <a:r>
              <a:rPr lang="hu-HU" dirty="0"/>
              <a:t> of </a:t>
            </a:r>
            <a:r>
              <a:rPr lang="hu-HU" dirty="0" err="1"/>
              <a:t>the</a:t>
            </a:r>
            <a:r>
              <a:rPr lang="hu-HU" dirty="0"/>
              <a:t> Maybe&lt;T&gt;</a:t>
            </a:r>
            <a:endParaRPr lang="en-US" dirty="0"/>
          </a:p>
        </p:txBody>
      </p:sp>
      <p:sp>
        <p:nvSpPr>
          <p:cNvPr id="4" name="Rectangle 3">
            <a:extLst>
              <a:ext uri="{FF2B5EF4-FFF2-40B4-BE49-F238E27FC236}">
                <a16:creationId xmlns:a16="http://schemas.microsoft.com/office/drawing/2014/main" id="{5C9E6AAB-C04A-6EAE-35A4-2E0709894984}"/>
              </a:ext>
            </a:extLst>
          </p:cNvPr>
          <p:cNvSpPr/>
          <p:nvPr/>
        </p:nvSpPr>
        <p:spPr>
          <a:xfrm>
            <a:off x="1166949" y="2481943"/>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4CD8738-3069-A5CD-53CD-2D50B76C8E27}"/>
              </a:ext>
            </a:extLst>
          </p:cNvPr>
          <p:cNvSpPr/>
          <p:nvPr/>
        </p:nvSpPr>
        <p:spPr>
          <a:xfrm>
            <a:off x="6248400" y="230777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94CEFF6-5371-C1BA-E803-0E43EA756278}"/>
              </a:ext>
            </a:extLst>
          </p:cNvPr>
          <p:cNvSpPr/>
          <p:nvPr/>
        </p:nvSpPr>
        <p:spPr>
          <a:xfrm>
            <a:off x="1166949" y="2527661"/>
            <a:ext cx="4929051" cy="391853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0C46D22-0A28-BF48-810A-199ADDFBB009}"/>
              </a:ext>
            </a:extLst>
          </p:cNvPr>
          <p:cNvSpPr txBox="1"/>
          <p:nvPr/>
        </p:nvSpPr>
        <p:spPr>
          <a:xfrm>
            <a:off x="1166949" y="2527661"/>
            <a:ext cx="4929051" cy="120032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Person a1 = new Person("John");</a:t>
            </a:r>
          </a:p>
          <a:p>
            <a:r>
              <a:rPr lang="en-US" sz="1200" dirty="0">
                <a:latin typeface="Courier New" panose="02070309020205020404" pitchFamily="49" charset="0"/>
                <a:cs typeface="Courier New" panose="02070309020205020404" pitchFamily="49" charset="0"/>
              </a:rPr>
              <a:t>Person a2 = new Person("John", "Doe");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Book b1 = new Book("C# in Depth");</a:t>
            </a:r>
          </a:p>
          <a:p>
            <a:r>
              <a:rPr lang="en-US" sz="1200" dirty="0">
                <a:latin typeface="Courier New" panose="02070309020205020404" pitchFamily="49" charset="0"/>
                <a:cs typeface="Courier New" panose="02070309020205020404" pitchFamily="49" charset="0"/>
              </a:rPr>
              <a:t>Book b2 = new Book("C# in Depth", a1);</a:t>
            </a:r>
          </a:p>
          <a:p>
            <a:r>
              <a:rPr lang="en-US" sz="1200" dirty="0">
                <a:latin typeface="Courier New" panose="02070309020205020404" pitchFamily="49" charset="0"/>
                <a:cs typeface="Courier New" panose="02070309020205020404" pitchFamily="49" charset="0"/>
              </a:rPr>
              <a:t>Book b3 = new Book("C# in Depth", a2);</a:t>
            </a:r>
          </a:p>
        </p:txBody>
      </p:sp>
      <p:sp>
        <p:nvSpPr>
          <p:cNvPr id="9" name="TextBox 8">
            <a:extLst>
              <a:ext uri="{FF2B5EF4-FFF2-40B4-BE49-F238E27FC236}">
                <a16:creationId xmlns:a16="http://schemas.microsoft.com/office/drawing/2014/main" id="{BFB5F998-BEEE-3919-3E8A-79136512A71C}"/>
              </a:ext>
            </a:extLst>
          </p:cNvPr>
          <p:cNvSpPr txBox="1"/>
          <p:nvPr/>
        </p:nvSpPr>
        <p:spPr>
          <a:xfrm>
            <a:off x="6400800" y="2478982"/>
            <a:ext cx="4929051" cy="3046988"/>
          </a:xfrm>
          <a:prstGeom prst="rect">
            <a:avLst/>
          </a:prstGeom>
          <a:noFill/>
        </p:spPr>
        <p:txBody>
          <a:bodyPr wrap="square" rtlCol="0">
            <a:spAutoFit/>
          </a:bodyPr>
          <a:lstStyle/>
          <a:p>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GetPersonDisplayName</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Person</a:t>
            </a:r>
            <a:r>
              <a:rPr lang="hu-HU" sz="1200" dirty="0">
                <a:latin typeface="Courier New" panose="02070309020205020404" pitchFamily="49" charset="0"/>
                <a:cs typeface="Courier New" panose="02070309020205020404" pitchFamily="49" charset="0"/>
              </a:rPr>
              <a:t> p)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return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p.LastName</a:t>
            </a:r>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Bind</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 =&gt; $"{</a:t>
            </a:r>
            <a:r>
              <a:rPr lang="hu-HU" sz="1200" dirty="0" err="1">
                <a:latin typeface="Courier New" panose="02070309020205020404" pitchFamily="49" charset="0"/>
                <a:cs typeface="Courier New" panose="02070309020205020404" pitchFamily="49" charset="0"/>
              </a:rPr>
              <a:t>p.FirstName</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lastName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GetValueOrDefault</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p.FirstName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a:t>
            </a:r>
          </a:p>
          <a:p>
            <a:endParaRPr lang="hu-HU" sz="1200" dirty="0">
              <a:latin typeface="Courier New" panose="02070309020205020404" pitchFamily="49" charset="0"/>
              <a:cs typeface="Courier New" panose="02070309020205020404" pitchFamily="49" charset="0"/>
            </a:endParaRPr>
          </a:p>
          <a:p>
            <a:r>
              <a:rPr lang="hu-HU" sz="1200" dirty="0" err="1">
                <a:latin typeface="Courier New" panose="02070309020205020404" pitchFamily="49" charset="0"/>
                <a:cs typeface="Courier New" panose="02070309020205020404" pitchFamily="49" charset="0"/>
              </a:rPr>
              <a:t>string</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t>
            </a:r>
            <a:r>
              <a:rPr lang="hu-HU" sz="1200" dirty="0">
                <a:latin typeface="Courier New" panose="02070309020205020404" pitchFamily="49" charset="0"/>
                <a:cs typeface="Courier New" panose="02070309020205020404" pitchFamily="49" charset="0"/>
              </a:rPr>
              <a:t>) {</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return</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book.Author</a:t>
            </a:r>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Bind</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GetPersonDisplayName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Bind</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 =&gt; $"{</a:t>
            </a:r>
            <a:r>
              <a:rPr lang="hu-HU" sz="1200" dirty="0" err="1">
                <a:latin typeface="Courier New" panose="02070309020205020404" pitchFamily="49" charset="0"/>
                <a:cs typeface="Courier New" panose="02070309020205020404" pitchFamily="49" charset="0"/>
              </a:rPr>
              <a:t>book.Title</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author</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GetValueOrDefault</a:t>
            </a:r>
            <a:r>
              <a:rPr lang="hu-HU" sz="1200" dirty="0">
                <a:latin typeface="Courier New" panose="02070309020205020404" pitchFamily="49" charset="0"/>
                <a:cs typeface="Courier New" panose="02070309020205020404" pitchFamily="49" charset="0"/>
              </a:rPr>
              <a:t>(</a:t>
            </a:r>
            <a:r>
              <a:rPr lang="hu-HU" sz="1200" dirty="0" err="1">
                <a:latin typeface="Courier New" panose="02070309020205020404" pitchFamily="49" charset="0"/>
                <a:cs typeface="Courier New" panose="02070309020205020404" pitchFamily="49" charset="0"/>
              </a:rPr>
              <a:t>book.Title</a:t>
            </a:r>
            <a:r>
              <a:rPr lang="hu-HU" sz="1200" dirty="0">
                <a:latin typeface="Courier New" panose="02070309020205020404" pitchFamily="49" charset="0"/>
                <a:cs typeface="Courier New" panose="02070309020205020404" pitchFamily="49" charset="0"/>
              </a:rPr>
              <a:t>);</a:t>
            </a:r>
          </a:p>
          <a:p>
            <a:r>
              <a:rPr lang="hu-HU" sz="1200" dirty="0">
                <a:latin typeface="Courier New" panose="02070309020205020404" pitchFamily="49" charset="0"/>
                <a:cs typeface="Courier New" panose="02070309020205020404" pitchFamily="49" charset="0"/>
              </a:rPr>
              <a:t>}</a:t>
            </a:r>
          </a:p>
          <a:p>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var a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(b1); // C# in </a:t>
            </a:r>
            <a:r>
              <a:rPr lang="hu-HU" sz="1200" dirty="0" err="1">
                <a:latin typeface="Courier New" panose="02070309020205020404" pitchFamily="49" charset="0"/>
                <a:cs typeface="Courier New" panose="02070309020205020404" pitchFamily="49" charset="0"/>
              </a:rPr>
              <a:t>Depth</a:t>
            </a:r>
            <a:endParaRPr lang="hu-HU" sz="1200" dirty="0">
              <a:latin typeface="Courier New" panose="02070309020205020404" pitchFamily="49" charset="0"/>
              <a:cs typeface="Courier New" panose="02070309020205020404" pitchFamily="49" charset="0"/>
            </a:endParaRPr>
          </a:p>
          <a:p>
            <a:r>
              <a:rPr lang="hu-HU" sz="1200" dirty="0">
                <a:latin typeface="Courier New" panose="02070309020205020404" pitchFamily="49" charset="0"/>
                <a:cs typeface="Courier New" panose="02070309020205020404" pitchFamily="49" charset="0"/>
              </a:rPr>
              <a:t>var b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(b2); // C# in </a:t>
            </a:r>
            <a:r>
              <a:rPr lang="hu-HU" sz="1200" dirty="0" err="1">
                <a:latin typeface="Courier New" panose="02070309020205020404" pitchFamily="49" charset="0"/>
                <a:cs typeface="Courier New" panose="02070309020205020404" pitchFamily="49" charset="0"/>
              </a:rPr>
              <a:t>Depth</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John</a:t>
            </a:r>
          </a:p>
          <a:p>
            <a:r>
              <a:rPr lang="hu-HU" sz="1200" dirty="0">
                <a:latin typeface="Courier New" panose="02070309020205020404" pitchFamily="49" charset="0"/>
                <a:cs typeface="Courier New" panose="02070309020205020404" pitchFamily="49" charset="0"/>
              </a:rPr>
              <a:t>var c = </a:t>
            </a:r>
            <a:r>
              <a:rPr lang="hu-HU" sz="1200" dirty="0" err="1">
                <a:latin typeface="Courier New" panose="02070309020205020404" pitchFamily="49" charset="0"/>
                <a:cs typeface="Courier New" panose="02070309020205020404" pitchFamily="49" charset="0"/>
              </a:rPr>
              <a:t>GetBookInfo</a:t>
            </a:r>
            <a:r>
              <a:rPr lang="hu-HU" sz="1200" dirty="0">
                <a:latin typeface="Courier New" panose="02070309020205020404" pitchFamily="49" charset="0"/>
                <a:cs typeface="Courier New" panose="02070309020205020404" pitchFamily="49" charset="0"/>
              </a:rPr>
              <a:t>(b3); // C# in </a:t>
            </a:r>
            <a:r>
              <a:rPr lang="hu-HU" sz="1200" dirty="0" err="1">
                <a:latin typeface="Courier New" panose="02070309020205020404" pitchFamily="49" charset="0"/>
                <a:cs typeface="Courier New" panose="02070309020205020404" pitchFamily="49" charset="0"/>
              </a:rPr>
              <a:t>Depth</a:t>
            </a:r>
            <a:r>
              <a:rPr lang="hu-HU" sz="1200" dirty="0">
                <a:latin typeface="Courier New" panose="02070309020205020404" pitchFamily="49" charset="0"/>
                <a:cs typeface="Courier New" panose="02070309020205020404" pitchFamily="49" charset="0"/>
              </a:rPr>
              <a:t> </a:t>
            </a:r>
            <a:r>
              <a:rPr lang="hu-HU" sz="1200" dirty="0" err="1">
                <a:latin typeface="Courier New" panose="02070309020205020404" pitchFamily="49" charset="0"/>
                <a:cs typeface="Courier New" panose="02070309020205020404" pitchFamily="49" charset="0"/>
              </a:rPr>
              <a:t>by</a:t>
            </a:r>
            <a:r>
              <a:rPr lang="hu-HU" sz="1200" dirty="0">
                <a:latin typeface="Courier New" panose="02070309020205020404" pitchFamily="49" charset="0"/>
                <a:cs typeface="Courier New" panose="02070309020205020404" pitchFamily="49" charset="0"/>
              </a:rPr>
              <a:t> John </a:t>
            </a:r>
            <a:r>
              <a:rPr lang="hu-HU" sz="1200" dirty="0" err="1">
                <a:latin typeface="Courier New" panose="02070309020205020404" pitchFamily="49" charset="0"/>
                <a:cs typeface="Courier New" panose="02070309020205020404" pitchFamily="49" charset="0"/>
              </a:rPr>
              <a:t>Doe</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0259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F32F-30CD-6A14-DA18-107E627B0D81}"/>
              </a:ext>
            </a:extLst>
          </p:cNvPr>
          <p:cNvSpPr>
            <a:spLocks noGrp="1"/>
          </p:cNvSpPr>
          <p:nvPr>
            <p:ph type="title"/>
          </p:nvPr>
        </p:nvSpPr>
        <p:spPr/>
        <p:txBody>
          <a:bodyPr/>
          <a:lstStyle/>
          <a:p>
            <a:r>
              <a:rPr lang="hu-HU" dirty="0"/>
              <a:t>P/</a:t>
            </a:r>
            <a:r>
              <a:rPr lang="hu-HU" dirty="0" err="1"/>
              <a:t>Invoke</a:t>
            </a:r>
            <a:endParaRPr lang="en-US" dirty="0"/>
          </a:p>
        </p:txBody>
      </p:sp>
      <p:sp>
        <p:nvSpPr>
          <p:cNvPr id="3" name="Content Placeholder 2">
            <a:extLst>
              <a:ext uri="{FF2B5EF4-FFF2-40B4-BE49-F238E27FC236}">
                <a16:creationId xmlns:a16="http://schemas.microsoft.com/office/drawing/2014/main" id="{4156BF79-F411-B1D7-BF19-71EEB5B21519}"/>
              </a:ext>
            </a:extLst>
          </p:cNvPr>
          <p:cNvSpPr>
            <a:spLocks noGrp="1"/>
          </p:cNvSpPr>
          <p:nvPr>
            <p:ph idx="1"/>
          </p:nvPr>
        </p:nvSpPr>
        <p:spPr/>
        <p:txBody>
          <a:bodyPr>
            <a:normAutofit fontScale="85000" lnSpcReduction="20000"/>
          </a:bodyPr>
          <a:lstStyle/>
          <a:p>
            <a:r>
              <a:rPr lang="hu-HU" dirty="0"/>
              <a:t>The </a:t>
            </a:r>
            <a:r>
              <a:rPr lang="hu-HU" dirty="0" err="1"/>
              <a:t>value-types</a:t>
            </a:r>
            <a:r>
              <a:rPr lang="hu-HU" dirty="0"/>
              <a:t> </a:t>
            </a:r>
            <a:r>
              <a:rPr lang="hu-HU" dirty="0" err="1"/>
              <a:t>IntPtr</a:t>
            </a:r>
            <a:r>
              <a:rPr lang="hu-HU" dirty="0"/>
              <a:t> and </a:t>
            </a:r>
            <a:r>
              <a:rPr lang="hu-HU" dirty="0" err="1"/>
              <a:t>UIntPtr</a:t>
            </a:r>
            <a:r>
              <a:rPr lang="hu-HU" dirty="0"/>
              <a:t> </a:t>
            </a:r>
            <a:r>
              <a:rPr lang="hu-HU" dirty="0" err="1"/>
              <a:t>are</a:t>
            </a:r>
            <a:r>
              <a:rPr lang="hu-HU" dirty="0"/>
              <a:t> </a:t>
            </a:r>
            <a:r>
              <a:rPr lang="hu-HU" dirty="0" err="1"/>
              <a:t>integers</a:t>
            </a:r>
            <a:r>
              <a:rPr lang="hu-HU" dirty="0"/>
              <a:t> </a:t>
            </a:r>
            <a:r>
              <a:rPr lang="hu-HU" dirty="0" err="1"/>
              <a:t>with</a:t>
            </a:r>
            <a:r>
              <a:rPr lang="hu-HU" dirty="0"/>
              <a:t> </a:t>
            </a:r>
            <a:r>
              <a:rPr lang="hu-HU" dirty="0" err="1"/>
              <a:t>the</a:t>
            </a:r>
            <a:r>
              <a:rPr lang="hu-HU" dirty="0"/>
              <a:t> </a:t>
            </a:r>
            <a:r>
              <a:rPr lang="hu-HU" dirty="0" err="1"/>
              <a:t>exact</a:t>
            </a:r>
            <a:r>
              <a:rPr lang="hu-HU" dirty="0"/>
              <a:t> </a:t>
            </a:r>
            <a:r>
              <a:rPr lang="hu-HU" dirty="0" err="1"/>
              <a:t>same</a:t>
            </a:r>
            <a:r>
              <a:rPr lang="hu-HU" dirty="0"/>
              <a:t> bit </a:t>
            </a:r>
            <a:r>
              <a:rPr lang="hu-HU" dirty="0" err="1"/>
              <a:t>length</a:t>
            </a:r>
            <a:r>
              <a:rPr lang="hu-HU" dirty="0"/>
              <a:t> of an </a:t>
            </a:r>
            <a:r>
              <a:rPr lang="hu-HU" dirty="0" err="1"/>
              <a:t>unmanaged</a:t>
            </a:r>
            <a:r>
              <a:rPr lang="hu-HU" dirty="0"/>
              <a:t> pointer</a:t>
            </a:r>
          </a:p>
          <a:p>
            <a:r>
              <a:rPr lang="hu-HU" dirty="0"/>
              <a:t>C# 9 </a:t>
            </a:r>
            <a:r>
              <a:rPr lang="hu-HU" dirty="0" err="1"/>
              <a:t>introduced</a:t>
            </a:r>
            <a:r>
              <a:rPr lang="hu-HU" dirty="0"/>
              <a:t> </a:t>
            </a:r>
            <a:r>
              <a:rPr lang="hu-HU" dirty="0" err="1"/>
              <a:t>nint</a:t>
            </a:r>
            <a:r>
              <a:rPr lang="hu-HU" dirty="0"/>
              <a:t> and </a:t>
            </a:r>
            <a:r>
              <a:rPr lang="hu-HU" dirty="0" err="1"/>
              <a:t>nuint</a:t>
            </a:r>
            <a:r>
              <a:rPr lang="hu-HU" dirty="0"/>
              <a:t>:</a:t>
            </a:r>
          </a:p>
          <a:p>
            <a:pPr lvl="1"/>
            <a:r>
              <a:rPr lang="hu-HU" dirty="0" err="1"/>
              <a:t>Contextual</a:t>
            </a:r>
            <a:r>
              <a:rPr lang="hu-HU" dirty="0"/>
              <a:t> </a:t>
            </a:r>
            <a:r>
              <a:rPr lang="hu-HU" dirty="0" err="1"/>
              <a:t>keywords</a:t>
            </a:r>
            <a:r>
              <a:rPr lang="hu-HU" dirty="0"/>
              <a:t> (</a:t>
            </a:r>
            <a:r>
              <a:rPr lang="hu-HU" dirty="0" err="1"/>
              <a:t>only</a:t>
            </a:r>
            <a:r>
              <a:rPr lang="hu-HU" dirty="0"/>
              <a:t> </a:t>
            </a:r>
            <a:r>
              <a:rPr lang="hu-HU" dirty="0" err="1"/>
              <a:t>available</a:t>
            </a:r>
            <a:r>
              <a:rPr lang="hu-HU" dirty="0"/>
              <a:t> </a:t>
            </a:r>
            <a:r>
              <a:rPr lang="hu-HU" dirty="0" err="1"/>
              <a:t>if</a:t>
            </a:r>
            <a:r>
              <a:rPr lang="hu-HU" dirty="0"/>
              <a:t> no </a:t>
            </a:r>
            <a:r>
              <a:rPr lang="hu-HU" dirty="0" err="1"/>
              <a:t>other</a:t>
            </a:r>
            <a:r>
              <a:rPr lang="hu-HU" dirty="0"/>
              <a:t> </a:t>
            </a:r>
            <a:r>
              <a:rPr lang="hu-HU" dirty="0" err="1"/>
              <a:t>type</a:t>
            </a:r>
            <a:r>
              <a:rPr lang="hu-HU" dirty="0"/>
              <a:t> is </a:t>
            </a:r>
            <a:r>
              <a:rPr lang="hu-HU" dirty="0" err="1"/>
              <a:t>defined</a:t>
            </a:r>
            <a:r>
              <a:rPr lang="hu-HU" dirty="0"/>
              <a:t> </a:t>
            </a:r>
            <a:r>
              <a:rPr lang="hu-HU" dirty="0" err="1"/>
              <a:t>by</a:t>
            </a:r>
            <a:r>
              <a:rPr lang="hu-HU" dirty="0"/>
              <a:t> </a:t>
            </a:r>
            <a:r>
              <a:rPr lang="hu-HU" dirty="0" err="1"/>
              <a:t>the</a:t>
            </a:r>
            <a:r>
              <a:rPr lang="hu-HU" dirty="0"/>
              <a:t> </a:t>
            </a:r>
            <a:r>
              <a:rPr lang="hu-HU" dirty="0" err="1"/>
              <a:t>dev</a:t>
            </a:r>
            <a:r>
              <a:rPr lang="hu-HU" dirty="0"/>
              <a:t> </a:t>
            </a:r>
            <a:r>
              <a:rPr lang="hu-HU" dirty="0" err="1"/>
              <a:t>with</a:t>
            </a:r>
            <a:r>
              <a:rPr lang="hu-HU" dirty="0"/>
              <a:t> </a:t>
            </a:r>
            <a:r>
              <a:rPr lang="hu-HU" dirty="0" err="1"/>
              <a:t>the</a:t>
            </a:r>
            <a:r>
              <a:rPr lang="hu-HU" dirty="0"/>
              <a:t> </a:t>
            </a:r>
            <a:r>
              <a:rPr lang="hu-HU" dirty="0" err="1"/>
              <a:t>same</a:t>
            </a:r>
            <a:r>
              <a:rPr lang="hu-HU" dirty="0"/>
              <a:t> </a:t>
            </a:r>
            <a:r>
              <a:rPr lang="hu-HU" dirty="0" err="1"/>
              <a:t>name</a:t>
            </a:r>
            <a:r>
              <a:rPr lang="hu-HU" dirty="0"/>
              <a:t>)</a:t>
            </a:r>
          </a:p>
          <a:p>
            <a:pPr lvl="1"/>
            <a:r>
              <a:rPr lang="hu-HU" dirty="0" err="1"/>
              <a:t>Internal</a:t>
            </a:r>
            <a:r>
              <a:rPr lang="hu-HU" dirty="0"/>
              <a:t> </a:t>
            </a:r>
            <a:r>
              <a:rPr lang="hu-HU" dirty="0" err="1"/>
              <a:t>implementation</a:t>
            </a:r>
            <a:r>
              <a:rPr lang="hu-HU" dirty="0"/>
              <a:t> is </a:t>
            </a:r>
            <a:r>
              <a:rPr lang="hu-HU" dirty="0" err="1"/>
              <a:t>represented</a:t>
            </a:r>
            <a:r>
              <a:rPr lang="hu-HU" dirty="0"/>
              <a:t> </a:t>
            </a:r>
            <a:r>
              <a:rPr lang="hu-HU" dirty="0" err="1"/>
              <a:t>with</a:t>
            </a:r>
            <a:r>
              <a:rPr lang="hu-HU" dirty="0"/>
              <a:t> </a:t>
            </a:r>
            <a:r>
              <a:rPr lang="hu-HU" dirty="0" err="1"/>
              <a:t>IntPtr</a:t>
            </a:r>
            <a:r>
              <a:rPr lang="hu-HU" dirty="0"/>
              <a:t> and </a:t>
            </a:r>
            <a:r>
              <a:rPr lang="hu-HU" dirty="0" err="1"/>
              <a:t>UIntPtr</a:t>
            </a:r>
            <a:endParaRPr lang="hu-HU" dirty="0"/>
          </a:p>
          <a:p>
            <a:pPr lvl="1"/>
            <a:r>
              <a:rPr lang="hu-HU" dirty="0" err="1"/>
              <a:t>Provides</a:t>
            </a:r>
            <a:r>
              <a:rPr lang="hu-HU" dirty="0"/>
              <a:t> </a:t>
            </a:r>
            <a:r>
              <a:rPr lang="hu-HU" dirty="0" err="1"/>
              <a:t>operations</a:t>
            </a:r>
            <a:r>
              <a:rPr lang="hu-HU" dirty="0"/>
              <a:t> </a:t>
            </a:r>
            <a:r>
              <a:rPr lang="hu-HU" dirty="0" err="1"/>
              <a:t>that</a:t>
            </a:r>
            <a:r>
              <a:rPr lang="hu-HU" dirty="0"/>
              <a:t> </a:t>
            </a:r>
            <a:r>
              <a:rPr lang="hu-HU" dirty="0" err="1"/>
              <a:t>are</a:t>
            </a:r>
            <a:r>
              <a:rPr lang="hu-HU" dirty="0"/>
              <a:t> </a:t>
            </a:r>
            <a:r>
              <a:rPr lang="hu-HU" dirty="0" err="1"/>
              <a:t>appropriate</a:t>
            </a:r>
            <a:r>
              <a:rPr lang="hu-HU" dirty="0"/>
              <a:t> </a:t>
            </a:r>
            <a:r>
              <a:rPr lang="hu-HU" dirty="0" err="1"/>
              <a:t>for</a:t>
            </a:r>
            <a:r>
              <a:rPr lang="hu-HU" dirty="0"/>
              <a:t> integer </a:t>
            </a:r>
            <a:r>
              <a:rPr lang="hu-HU" dirty="0" err="1"/>
              <a:t>types</a:t>
            </a:r>
            <a:endParaRPr lang="hu-HU" dirty="0"/>
          </a:p>
          <a:p>
            <a:r>
              <a:rPr lang="hu-HU" dirty="0"/>
              <a:t>Starting </a:t>
            </a:r>
            <a:r>
              <a:rPr lang="hu-HU" dirty="0" err="1"/>
              <a:t>from</a:t>
            </a:r>
            <a:r>
              <a:rPr lang="hu-HU" dirty="0"/>
              <a:t> C# 11 </a:t>
            </a:r>
            <a:r>
              <a:rPr lang="hu-HU" dirty="0" err="1"/>
              <a:t>targeting</a:t>
            </a:r>
            <a:r>
              <a:rPr lang="hu-HU" dirty="0"/>
              <a:t> .NET 7 </a:t>
            </a:r>
            <a:r>
              <a:rPr lang="hu-HU" dirty="0" err="1"/>
              <a:t>or</a:t>
            </a:r>
            <a:r>
              <a:rPr lang="hu-HU" dirty="0"/>
              <a:t> </a:t>
            </a:r>
            <a:r>
              <a:rPr lang="hu-HU" dirty="0" err="1"/>
              <a:t>newer</a:t>
            </a:r>
            <a:r>
              <a:rPr lang="hu-HU" dirty="0"/>
              <a:t>:</a:t>
            </a:r>
          </a:p>
          <a:p>
            <a:pPr lvl="1"/>
            <a:r>
              <a:rPr lang="hu-HU" dirty="0" err="1"/>
              <a:t>Still</a:t>
            </a:r>
            <a:r>
              <a:rPr lang="hu-HU" dirty="0"/>
              <a:t> </a:t>
            </a:r>
            <a:r>
              <a:rPr lang="hu-HU" dirty="0" err="1"/>
              <a:t>contextual</a:t>
            </a:r>
            <a:r>
              <a:rPr lang="hu-HU" dirty="0"/>
              <a:t> </a:t>
            </a:r>
            <a:r>
              <a:rPr lang="hu-HU" dirty="0" err="1"/>
              <a:t>keywords</a:t>
            </a:r>
            <a:endParaRPr lang="hu-HU" dirty="0"/>
          </a:p>
          <a:p>
            <a:pPr lvl="1"/>
            <a:r>
              <a:rPr lang="hu-HU" dirty="0" err="1"/>
              <a:t>nint</a:t>
            </a:r>
            <a:r>
              <a:rPr lang="hu-HU" dirty="0"/>
              <a:t> is </a:t>
            </a:r>
            <a:r>
              <a:rPr lang="hu-HU" dirty="0" err="1"/>
              <a:t>alias</a:t>
            </a:r>
            <a:r>
              <a:rPr lang="hu-HU" dirty="0"/>
              <a:t> </a:t>
            </a:r>
            <a:r>
              <a:rPr lang="hu-HU" dirty="0" err="1"/>
              <a:t>for</a:t>
            </a:r>
            <a:r>
              <a:rPr lang="hu-HU" dirty="0"/>
              <a:t> </a:t>
            </a:r>
            <a:r>
              <a:rPr lang="hu-HU" dirty="0" err="1"/>
              <a:t>IntPtr</a:t>
            </a:r>
            <a:r>
              <a:rPr lang="hu-HU" dirty="0"/>
              <a:t>, </a:t>
            </a:r>
            <a:r>
              <a:rPr lang="hu-HU" dirty="0" err="1"/>
              <a:t>nuint</a:t>
            </a:r>
            <a:r>
              <a:rPr lang="hu-HU" dirty="0"/>
              <a:t> is </a:t>
            </a:r>
            <a:r>
              <a:rPr lang="hu-HU" dirty="0" err="1"/>
              <a:t>alias</a:t>
            </a:r>
            <a:r>
              <a:rPr lang="hu-HU" dirty="0"/>
              <a:t> </a:t>
            </a:r>
            <a:r>
              <a:rPr lang="hu-HU" dirty="0" err="1"/>
              <a:t>for</a:t>
            </a:r>
            <a:r>
              <a:rPr lang="hu-HU" dirty="0"/>
              <a:t> </a:t>
            </a:r>
            <a:r>
              <a:rPr lang="hu-HU" dirty="0" err="1"/>
              <a:t>UIntPtr</a:t>
            </a:r>
            <a:endParaRPr lang="hu-HU" dirty="0"/>
          </a:p>
          <a:p>
            <a:r>
              <a:rPr lang="hu-HU" dirty="0" err="1"/>
              <a:t>IntPtr.Zero</a:t>
            </a:r>
            <a:r>
              <a:rPr lang="hu-HU" dirty="0"/>
              <a:t> and </a:t>
            </a:r>
            <a:r>
              <a:rPr lang="hu-HU" dirty="0" err="1"/>
              <a:t>UIntPtr.Zero</a:t>
            </a:r>
            <a:r>
              <a:rPr lang="hu-HU" dirty="0"/>
              <a:t> </a:t>
            </a:r>
            <a:r>
              <a:rPr lang="hu-HU" dirty="0" err="1"/>
              <a:t>are</a:t>
            </a:r>
            <a:r>
              <a:rPr lang="hu-HU" dirty="0"/>
              <a:t> </a:t>
            </a:r>
            <a:r>
              <a:rPr lang="hu-HU" dirty="0" err="1"/>
              <a:t>typically</a:t>
            </a:r>
            <a:r>
              <a:rPr lang="hu-HU" dirty="0"/>
              <a:t> </a:t>
            </a:r>
            <a:r>
              <a:rPr lang="hu-HU" dirty="0" err="1"/>
              <a:t>used</a:t>
            </a:r>
            <a:r>
              <a:rPr lang="hu-HU" dirty="0"/>
              <a:t> </a:t>
            </a:r>
            <a:r>
              <a:rPr lang="hu-HU" dirty="0" err="1"/>
              <a:t>to</a:t>
            </a:r>
            <a:r>
              <a:rPr lang="hu-HU" dirty="0"/>
              <a:t> </a:t>
            </a:r>
            <a:r>
              <a:rPr lang="hu-HU" dirty="0" err="1"/>
              <a:t>represent</a:t>
            </a:r>
            <a:r>
              <a:rPr lang="hu-HU" dirty="0"/>
              <a:t> null-</a:t>
            </a:r>
            <a:r>
              <a:rPr lang="hu-HU" dirty="0" err="1"/>
              <a:t>pointers</a:t>
            </a:r>
            <a:r>
              <a:rPr lang="hu-HU" dirty="0"/>
              <a:t> in </a:t>
            </a:r>
            <a:r>
              <a:rPr lang="hu-HU" dirty="0" err="1"/>
              <a:t>unmanaged</a:t>
            </a:r>
            <a:r>
              <a:rPr lang="hu-HU" dirty="0"/>
              <a:t> </a:t>
            </a:r>
            <a:r>
              <a:rPr lang="hu-HU" dirty="0" err="1"/>
              <a:t>code</a:t>
            </a:r>
            <a:r>
              <a:rPr lang="hu-HU" dirty="0"/>
              <a:t> and </a:t>
            </a:r>
            <a:r>
              <a:rPr lang="hu-HU" dirty="0" err="1"/>
              <a:t>native</a:t>
            </a:r>
            <a:r>
              <a:rPr lang="hu-HU" dirty="0"/>
              <a:t> </a:t>
            </a:r>
            <a:r>
              <a:rPr lang="hu-HU" dirty="0" err="1"/>
              <a:t>calls</a:t>
            </a:r>
            <a:endParaRPr lang="hu-HU" dirty="0"/>
          </a:p>
          <a:p>
            <a:pPr lvl="1"/>
            <a:r>
              <a:rPr lang="hu-HU" dirty="0" err="1"/>
              <a:t>Not</a:t>
            </a:r>
            <a:r>
              <a:rPr lang="hu-HU" dirty="0"/>
              <a:t> </a:t>
            </a:r>
            <a:r>
              <a:rPr lang="hu-HU" dirty="0" err="1"/>
              <a:t>equivalent</a:t>
            </a:r>
            <a:r>
              <a:rPr lang="hu-HU" dirty="0"/>
              <a:t> </a:t>
            </a:r>
            <a:r>
              <a:rPr lang="hu-HU" dirty="0" err="1"/>
              <a:t>to</a:t>
            </a:r>
            <a:r>
              <a:rPr lang="hu-HU" dirty="0"/>
              <a:t> null – </a:t>
            </a:r>
            <a:r>
              <a:rPr lang="hu-HU" dirty="0" err="1"/>
              <a:t>check</a:t>
            </a:r>
            <a:r>
              <a:rPr lang="hu-HU" dirty="0"/>
              <a:t> </a:t>
            </a:r>
            <a:r>
              <a:rPr lang="hu-HU" dirty="0" err="1"/>
              <a:t>for</a:t>
            </a:r>
            <a:r>
              <a:rPr lang="hu-HU" dirty="0"/>
              <a:t> (U)</a:t>
            </a:r>
            <a:r>
              <a:rPr lang="hu-HU" dirty="0" err="1"/>
              <a:t>IntPtr.Zero</a:t>
            </a:r>
            <a:r>
              <a:rPr lang="hu-HU" dirty="0"/>
              <a:t> </a:t>
            </a:r>
            <a:r>
              <a:rPr lang="hu-HU" dirty="0" err="1"/>
              <a:t>instead</a:t>
            </a:r>
            <a:endParaRPr lang="hu-HU" dirty="0"/>
          </a:p>
        </p:txBody>
      </p:sp>
    </p:spTree>
    <p:extLst>
      <p:ext uri="{BB962C8B-B14F-4D97-AF65-F5344CB8AC3E}">
        <p14:creationId xmlns:p14="http://schemas.microsoft.com/office/powerpoint/2010/main" val="23654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het, hogy egy kép erről: , szöveg, amely így szól: „Your null has been shipped. U.S. Bank To You Yesterday us bank Log in Your null is on its way to the address we have Your null has been shipped. on file. Track your card f Gettheapp Get the app”">
            <a:extLst>
              <a:ext uri="{FF2B5EF4-FFF2-40B4-BE49-F238E27FC236}">
                <a16:creationId xmlns:a16="http://schemas.microsoft.com/office/drawing/2014/main" id="{F52FD129-D241-7DA3-CB60-653394E966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7364" y="68263"/>
            <a:ext cx="5797272" cy="6721475"/>
          </a:xfrm>
          <a:prstGeom prst="rect">
            <a:avLst/>
          </a:prstGeom>
          <a:solidFill>
            <a:srgbClr val="FFFFFF"/>
          </a:solidFill>
        </p:spPr>
      </p:pic>
    </p:spTree>
    <p:extLst>
      <p:ext uri="{BB962C8B-B14F-4D97-AF65-F5344CB8AC3E}">
        <p14:creationId xmlns:p14="http://schemas.microsoft.com/office/powerpoint/2010/main" val="3086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4A41-5DDC-D734-2B65-85C7852AD11F}"/>
              </a:ext>
            </a:extLst>
          </p:cNvPr>
          <p:cNvSpPr>
            <a:spLocks noGrp="1"/>
          </p:cNvSpPr>
          <p:nvPr>
            <p:ph type="title"/>
          </p:nvPr>
        </p:nvSpPr>
        <p:spPr/>
        <p:txBody>
          <a:bodyPr/>
          <a:lstStyle/>
          <a:p>
            <a:r>
              <a:rPr lang="hu-HU" dirty="0" err="1"/>
              <a:t>Checking</a:t>
            </a:r>
            <a:r>
              <a:rPr lang="hu-HU" dirty="0"/>
              <a:t> </a:t>
            </a:r>
            <a:r>
              <a:rPr lang="hu-HU" dirty="0" err="1"/>
              <a:t>for</a:t>
            </a:r>
            <a:r>
              <a:rPr lang="hu-HU" dirty="0"/>
              <a:t> NULL-</a:t>
            </a:r>
            <a:r>
              <a:rPr lang="hu-HU" dirty="0" err="1"/>
              <a:t>values</a:t>
            </a:r>
            <a:endParaRPr lang="en-US" dirty="0"/>
          </a:p>
        </p:txBody>
      </p:sp>
      <p:sp>
        <p:nvSpPr>
          <p:cNvPr id="3" name="Content Placeholder 2">
            <a:extLst>
              <a:ext uri="{FF2B5EF4-FFF2-40B4-BE49-F238E27FC236}">
                <a16:creationId xmlns:a16="http://schemas.microsoft.com/office/drawing/2014/main" id="{83C51104-2AA1-FB22-00EC-DED1E3C1EC60}"/>
              </a:ext>
            </a:extLst>
          </p:cNvPr>
          <p:cNvSpPr>
            <a:spLocks noGrp="1"/>
          </p:cNvSpPr>
          <p:nvPr>
            <p:ph idx="1"/>
          </p:nvPr>
        </p:nvSpPr>
        <p:spPr/>
        <p:txBody>
          <a:bodyPr/>
          <a:lstStyle/>
          <a:p>
            <a:r>
              <a:rPr lang="hu-HU" dirty="0" err="1"/>
              <a:t>So</a:t>
            </a:r>
            <a:r>
              <a:rPr lang="hu-HU" dirty="0"/>
              <a:t> </a:t>
            </a:r>
            <a:r>
              <a:rPr lang="hu-HU" dirty="0" err="1"/>
              <a:t>we</a:t>
            </a:r>
            <a:r>
              <a:rPr lang="hu-HU" dirty="0"/>
              <a:t> </a:t>
            </a:r>
            <a:r>
              <a:rPr lang="hu-HU" dirty="0" err="1"/>
              <a:t>can</a:t>
            </a:r>
            <a:r>
              <a:rPr lang="hu-HU" dirty="0"/>
              <a:t> </a:t>
            </a:r>
            <a:r>
              <a:rPr lang="hu-HU" dirty="0" err="1"/>
              <a:t>explicitly</a:t>
            </a:r>
            <a:r>
              <a:rPr lang="hu-HU" dirty="0"/>
              <a:t> </a:t>
            </a:r>
            <a:r>
              <a:rPr lang="hu-HU" dirty="0" err="1"/>
              <a:t>cast</a:t>
            </a:r>
            <a:r>
              <a:rPr lang="hu-HU" dirty="0"/>
              <a:t> </a:t>
            </a:r>
            <a:r>
              <a:rPr lang="hu-HU" dirty="0" err="1"/>
              <a:t>expressions</a:t>
            </a:r>
            <a:r>
              <a:rPr lang="hu-HU" dirty="0"/>
              <a:t> </a:t>
            </a:r>
            <a:r>
              <a:rPr lang="hu-HU" dirty="0" err="1"/>
              <a:t>to</a:t>
            </a:r>
            <a:r>
              <a:rPr lang="hu-HU" dirty="0"/>
              <a:t> </a:t>
            </a:r>
            <a:r>
              <a:rPr lang="hu-HU" dirty="0" err="1"/>
              <a:t>System.Object</a:t>
            </a:r>
            <a:r>
              <a:rPr lang="hu-HU" dirty="0"/>
              <a:t>:</a:t>
            </a:r>
          </a:p>
          <a:p>
            <a:pPr marL="320040" lvl="1" indent="0">
              <a:buNone/>
            </a:pPr>
            <a:r>
              <a:rPr lang="hu-HU" sz="1600" dirty="0" err="1">
                <a:latin typeface="Courier New" panose="02070309020205020404" pitchFamily="49" charset="0"/>
                <a:cs typeface="Courier New" panose="02070309020205020404" pitchFamily="49" charset="0"/>
              </a:rPr>
              <a:t>Student</a:t>
            </a:r>
            <a:r>
              <a:rPr lang="hu-HU" sz="1600" dirty="0">
                <a:latin typeface="Courier New" panose="02070309020205020404" pitchFamily="49" charset="0"/>
                <a:cs typeface="Courier New" panose="02070309020205020404" pitchFamily="49" charset="0"/>
              </a:rPr>
              <a:t> s = </a:t>
            </a:r>
            <a:r>
              <a:rPr lang="hu-HU" sz="1600" dirty="0" err="1">
                <a:latin typeface="Courier New" panose="02070309020205020404" pitchFamily="49" charset="0"/>
                <a:cs typeface="Courier New" panose="02070309020205020404" pitchFamily="49" charset="0"/>
              </a:rPr>
              <a:t>Students.FirstOrDefault</a:t>
            </a:r>
            <a:r>
              <a:rPr lang="hu-HU" sz="1600" dirty="0">
                <a:latin typeface="Courier New" panose="02070309020205020404" pitchFamily="49" charset="0"/>
                <a:cs typeface="Courier New" panose="02070309020205020404" pitchFamily="49" charset="0"/>
              </a:rPr>
              <a:t>(x =&gt; </a:t>
            </a:r>
            <a:r>
              <a:rPr lang="hu-HU" sz="1600" dirty="0" err="1">
                <a:latin typeface="Courier New" panose="02070309020205020404" pitchFamily="49" charset="0"/>
                <a:cs typeface="Courier New" panose="02070309020205020404" pitchFamily="49" charset="0"/>
              </a:rPr>
              <a:t>x.Id</a:t>
            </a:r>
            <a:r>
              <a:rPr lang="hu-HU" sz="1600" dirty="0">
                <a:latin typeface="Courier New" panose="02070309020205020404" pitchFamily="49" charset="0"/>
                <a:cs typeface="Courier New" panose="02070309020205020404" pitchFamily="49" charset="0"/>
              </a:rPr>
              <a:t> == 123);</a:t>
            </a:r>
          </a:p>
          <a:p>
            <a:pPr marL="320040" lvl="1" indent="0">
              <a:buNone/>
            </a:pPr>
            <a:r>
              <a:rPr lang="hu-HU" sz="1600" dirty="0" err="1">
                <a:latin typeface="Courier New" panose="02070309020205020404" pitchFamily="49" charset="0"/>
                <a:cs typeface="Courier New" panose="02070309020205020404" pitchFamily="49" charset="0"/>
              </a:rPr>
              <a:t>if</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object</a:t>
            </a:r>
            <a:r>
              <a:rPr lang="hu-HU" sz="1600" dirty="0">
                <a:latin typeface="Courier New" panose="02070309020205020404" pitchFamily="49" charset="0"/>
                <a:cs typeface="Courier New" panose="02070309020205020404" pitchFamily="49" charset="0"/>
              </a:rPr>
              <a:t>)s == null) {</a:t>
            </a:r>
          </a:p>
          <a:p>
            <a:pPr marL="594360" lvl="2" indent="0">
              <a:buNone/>
            </a:pPr>
            <a:r>
              <a:rPr lang="hu-HU" sz="1600" dirty="0" err="1">
                <a:latin typeface="Courier New" panose="02070309020205020404" pitchFamily="49" charset="0"/>
                <a:cs typeface="Courier New" panose="02070309020205020404" pitchFamily="49" charset="0"/>
              </a:rPr>
              <a:t>return</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new</a:t>
            </a:r>
            <a:r>
              <a:rPr lang="hu-HU" sz="1600" dirty="0">
                <a:latin typeface="Courier New" panose="02070309020205020404" pitchFamily="49" charset="0"/>
                <a:cs typeface="Courier New" panose="02070309020205020404" pitchFamily="49" charset="0"/>
              </a:rPr>
              <a:t> </a:t>
            </a:r>
            <a:r>
              <a:rPr lang="hu-HU" sz="1600" dirty="0" err="1">
                <a:latin typeface="Courier New" panose="02070309020205020404" pitchFamily="49" charset="0"/>
                <a:cs typeface="Courier New" panose="02070309020205020404" pitchFamily="49" charset="0"/>
              </a:rPr>
              <a:t>FindStudentResult</a:t>
            </a:r>
            <a:r>
              <a:rPr lang="hu-HU" sz="1600" dirty="0">
                <a:latin typeface="Courier New" panose="02070309020205020404" pitchFamily="49" charset="0"/>
                <a:cs typeface="Courier New" panose="02070309020205020404" pitchFamily="49" charset="0"/>
              </a:rPr>
              <a:t>(</a:t>
            </a:r>
            <a:r>
              <a:rPr lang="hu-HU" sz="1600" dirty="0" err="1">
                <a:latin typeface="Courier New" panose="02070309020205020404" pitchFamily="49" charset="0"/>
                <a:cs typeface="Courier New" panose="02070309020205020404" pitchFamily="49" charset="0"/>
              </a:rPr>
              <a:t>FindStudentResult.Errors.StudentNotFound</a:t>
            </a:r>
            <a:r>
              <a:rPr lang="hu-HU" sz="1600" dirty="0">
                <a:latin typeface="Courier New" panose="02070309020205020404" pitchFamily="49" charset="0"/>
                <a:cs typeface="Courier New" panose="02070309020205020404" pitchFamily="49" charset="0"/>
              </a:rPr>
              <a:t>);</a:t>
            </a:r>
          </a:p>
          <a:p>
            <a:pPr marL="320040" lvl="1" indent="0">
              <a:buNone/>
            </a:pPr>
            <a:r>
              <a:rPr lang="hu-HU" sz="1600" dirty="0">
                <a:latin typeface="Courier New" panose="02070309020205020404" pitchFamily="49" charset="0"/>
                <a:cs typeface="Courier New" panose="02070309020205020404" pitchFamily="49" charset="0"/>
              </a:rPr>
              <a:t>}</a:t>
            </a:r>
          </a:p>
          <a:p>
            <a:r>
              <a:rPr lang="hu-HU" dirty="0"/>
              <a:t>The </a:t>
            </a:r>
            <a:r>
              <a:rPr lang="hu-HU" dirty="0" err="1"/>
              <a:t>good</a:t>
            </a:r>
            <a:r>
              <a:rPr lang="hu-HU" dirty="0"/>
              <a:t> </a:t>
            </a:r>
            <a:r>
              <a:rPr lang="hu-HU" dirty="0" err="1"/>
              <a:t>way</a:t>
            </a:r>
            <a:r>
              <a:rPr lang="hu-HU" dirty="0"/>
              <a:t> </a:t>
            </a:r>
            <a:r>
              <a:rPr lang="hu-HU" dirty="0" err="1"/>
              <a:t>to</a:t>
            </a:r>
            <a:r>
              <a:rPr lang="hu-HU" dirty="0"/>
              <a:t> </a:t>
            </a:r>
            <a:r>
              <a:rPr lang="hu-HU" dirty="0" err="1"/>
              <a:t>check</a:t>
            </a:r>
            <a:r>
              <a:rPr lang="hu-HU" dirty="0"/>
              <a:t> NULL-</a:t>
            </a:r>
            <a:r>
              <a:rPr lang="hu-HU" dirty="0" err="1"/>
              <a:t>values</a:t>
            </a:r>
            <a:r>
              <a:rPr lang="hu-HU" dirty="0"/>
              <a:t> </a:t>
            </a:r>
            <a:r>
              <a:rPr lang="hu-HU" dirty="0" err="1"/>
              <a:t>up</a:t>
            </a:r>
            <a:r>
              <a:rPr lang="hu-HU" dirty="0"/>
              <a:t> </a:t>
            </a:r>
            <a:r>
              <a:rPr lang="hu-HU" dirty="0" err="1"/>
              <a:t>until</a:t>
            </a:r>
            <a:r>
              <a:rPr lang="hu-HU" dirty="0"/>
              <a:t> C# 7.0</a:t>
            </a:r>
          </a:p>
        </p:txBody>
      </p:sp>
    </p:spTree>
    <p:extLst>
      <p:ext uri="{BB962C8B-B14F-4D97-AF65-F5344CB8AC3E}">
        <p14:creationId xmlns:p14="http://schemas.microsoft.com/office/powerpoint/2010/main" val="158668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13259</TotalTime>
  <Words>7641</Words>
  <Application>Microsoft Office PowerPoint</Application>
  <PresentationFormat>Widescreen</PresentationFormat>
  <Paragraphs>715</Paragraphs>
  <Slides>84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Cambria</vt:lpstr>
      <vt:lpstr>Courier New</vt:lpstr>
      <vt:lpstr>Cherry Blossom 16x9</vt:lpstr>
      <vt:lpstr>NULL</vt:lpstr>
      <vt:lpstr>Things we already know</vt:lpstr>
      <vt:lpstr>Things we already know</vt:lpstr>
      <vt:lpstr>PowerPoint Presentation</vt:lpstr>
      <vt:lpstr>PowerPoint Presentation</vt:lpstr>
      <vt:lpstr>Checking for NULL-values</vt:lpstr>
      <vt:lpstr>Checking for NULL-values</vt:lpstr>
      <vt:lpstr>Checking for NULL-values</vt:lpstr>
      <vt:lpstr>Checking for NULL-values</vt:lpstr>
      <vt:lpstr>Checking for NULL-values</vt:lpstr>
      <vt:lpstr>Checking for NULL-values</vt:lpstr>
      <vt:lpstr>Checking for NULL-values</vt:lpstr>
      <vt:lpstr>Upcoming in C# 14 Null-conditional assignment</vt:lpstr>
      <vt:lpstr>NULL-value related exceptions</vt:lpstr>
      <vt:lpstr>NULL-value related exceptions</vt:lpstr>
      <vt:lpstr>NULL-value related exceptions</vt:lpstr>
      <vt:lpstr>NULL-value related exceptions</vt:lpstr>
      <vt:lpstr>NULL-value related exceptions</vt:lpstr>
      <vt:lpstr>Nullable value types</vt:lpstr>
      <vt:lpstr>Nullable value types</vt:lpstr>
      <vt:lpstr>Nullable value types</vt:lpstr>
      <vt:lpstr>Nullable value types</vt:lpstr>
      <vt:lpstr>Nullable value types</vt:lpstr>
      <vt:lpstr>Nullable value types</vt:lpstr>
      <vt:lpstr>Nullable value types</vt:lpstr>
      <vt:lpstr>Nullable value types</vt:lpstr>
      <vt:lpstr>Nullability analysis of reference types</vt:lpstr>
      <vt:lpstr>Nullable reference types</vt:lpstr>
      <vt:lpstr>Nullable reference types</vt:lpstr>
      <vt:lpstr>Nullable reference types Configuring the nullable context</vt:lpstr>
      <vt:lpstr>Nullable reference types</vt:lpstr>
      <vt:lpstr>Nullable reference types Configuring the nullable context</vt:lpstr>
      <vt:lpstr>Nullable reference types Configuring the nullable context</vt:lpstr>
      <vt:lpstr>Nullable reference types Configuring the nullable context</vt:lpstr>
      <vt:lpstr>Nullable reference types Configuring the nullable context</vt:lpstr>
      <vt:lpstr>Nullable reference types Configuring the nullable context</vt:lpstr>
      <vt:lpstr>Nullable reference types Configuring the nullable context</vt:lpstr>
      <vt:lpstr>Nullable reference types Configuring the nullable context</vt:lpstr>
      <vt:lpstr>Nullable annotation context</vt:lpstr>
      <vt:lpstr>Nullable annotation context Generics</vt:lpstr>
      <vt:lpstr>Nullable annotation context Generics</vt:lpstr>
      <vt:lpstr>Nullable annotation context Generic constraints</vt:lpstr>
      <vt:lpstr>Nullable annotation context AllowNull</vt:lpstr>
      <vt:lpstr>Nullable annotation context DisallowNull</vt:lpstr>
      <vt:lpstr>Nullable annotation context MaybeNull</vt:lpstr>
      <vt:lpstr>Nullable annotation context MaybeNull</vt:lpstr>
      <vt:lpstr>Nullable annotation context MaybeNull</vt:lpstr>
      <vt:lpstr>Nullable annotation context NotNull</vt:lpstr>
      <vt:lpstr>Nullable annotation context NotNullWhen</vt:lpstr>
      <vt:lpstr>Nullable annotation context MaybeNullWhen</vt:lpstr>
      <vt:lpstr>Nullable annotation context NotNullIfNotNull</vt:lpstr>
      <vt:lpstr>Nullable annotation context MemberNotNull</vt:lpstr>
      <vt:lpstr>Nullable annotation context MemberNotNullWhen</vt:lpstr>
      <vt:lpstr>Nullable annotation context MemberNotNullWhen</vt:lpstr>
      <vt:lpstr>Nullable annotation context DoesNotReturn</vt:lpstr>
      <vt:lpstr>Nullable annotation context DoesNotReturnIf</vt:lpstr>
      <vt:lpstr>Nullable annotation context</vt:lpstr>
      <vt:lpstr>Nullable reference types – special cases Var</vt:lpstr>
      <vt:lpstr>Nullable reference types – special cases Dynamic</vt:lpstr>
      <vt:lpstr>Migrating to Nullable Reference Types</vt:lpstr>
      <vt:lpstr>Migrating to Nullable Reference Types</vt:lpstr>
      <vt:lpstr>Migrating to Nullable Reference Types</vt:lpstr>
      <vt:lpstr>Migrating to Nullable Reference Types</vt:lpstr>
      <vt:lpstr>Migrating to Nullable Reference Types</vt:lpstr>
      <vt:lpstr>Entity Framework Core Required and optional properties</vt:lpstr>
      <vt:lpstr>Entity Framework Core Required and optional properties</vt:lpstr>
      <vt:lpstr>Entity Framework Core Required and optional properties</vt:lpstr>
      <vt:lpstr>Entity Framework Core Required navigation properties</vt:lpstr>
      <vt:lpstr>Entity Framework Core Required navigation properties</vt:lpstr>
      <vt:lpstr>Entity Framework Core Required navigation properties</vt:lpstr>
      <vt:lpstr>Entity Framework Core DbContext and DbSet</vt:lpstr>
      <vt:lpstr>Entity Framework Core Navigating and including nullable relationships</vt:lpstr>
      <vt:lpstr>Entity Framework Core Navigating and including nullable relationships</vt:lpstr>
      <vt:lpstr>Entity Framework Core Limitations in older versions</vt:lpstr>
      <vt:lpstr>Dealing with required and optional data</vt:lpstr>
      <vt:lpstr>Dealing with required and optional data</vt:lpstr>
      <vt:lpstr>Monads</vt:lpstr>
      <vt:lpstr>Example with null-values</vt:lpstr>
      <vt:lpstr>Example with null-values</vt:lpstr>
      <vt:lpstr>Maybe&lt;T&gt; monad</vt:lpstr>
      <vt:lpstr>Maybe&lt;T&gt; monad</vt:lpstr>
      <vt:lpstr>Maybe&lt;T&gt; monad</vt:lpstr>
      <vt:lpstr>P/Invoke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NULL</dc:title>
  <cp:revision>171</cp:revision>
  <cp:lastPrinted>2024-08-02T21:30:47Z</cp:lastPrinted>
  <dcterms:created xsi:type="dcterms:W3CDTF">2024-08-02T07:32:38Z</dcterms:created>
  <dcterms:modified xsi:type="dcterms:W3CDTF">2025-05-30T17:48:02Z</dcterms:modified>
</cp:coreProperties>
</file>